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4"/>
  </p:sldMasterIdLst>
  <p:notesMasterIdLst>
    <p:notesMasterId r:id="rId18"/>
  </p:notesMasterIdLst>
  <p:handoutMasterIdLst>
    <p:handoutMasterId r:id="rId19"/>
  </p:handoutMasterIdLst>
  <p:sldIdLst>
    <p:sldId id="713" r:id="rId5"/>
    <p:sldId id="717" r:id="rId6"/>
    <p:sldId id="718" r:id="rId7"/>
    <p:sldId id="719" r:id="rId8"/>
    <p:sldId id="720" r:id="rId9"/>
    <p:sldId id="721" r:id="rId10"/>
    <p:sldId id="266" r:id="rId11"/>
    <p:sldId id="722" r:id="rId12"/>
    <p:sldId id="261" r:id="rId13"/>
    <p:sldId id="715" r:id="rId14"/>
    <p:sldId id="716" r:id="rId15"/>
    <p:sldId id="723" r:id="rId16"/>
    <p:sldId id="710" r:id="rId17"/>
  </p:sldIdLst>
  <p:sldSz cx="12192000" cy="6858000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9" userDrawn="1">
          <p15:clr>
            <a:srgbClr val="A4A3A4"/>
          </p15:clr>
        </p15:guide>
        <p15:guide id="9" pos="529" userDrawn="1">
          <p15:clr>
            <a:srgbClr val="A4A3A4"/>
          </p15:clr>
        </p15:guide>
        <p15:guide id="16" pos="1481" userDrawn="1">
          <p15:clr>
            <a:srgbClr val="A4A3A4"/>
          </p15:clr>
        </p15:guide>
        <p15:guide id="22" orient="horz" pos="3884" userDrawn="1">
          <p15:clr>
            <a:srgbClr val="A4A3A4"/>
          </p15:clr>
        </p15:guide>
        <p15:guide id="24" pos="7174" userDrawn="1">
          <p15:clr>
            <a:srgbClr val="A4A3A4"/>
          </p15:clr>
        </p15:guide>
        <p15:guide id="25" pos="597" userDrawn="1">
          <p15:clr>
            <a:srgbClr val="F26B43"/>
          </p15:clr>
        </p15:guide>
        <p15:guide id="26" pos="4430" userDrawn="1">
          <p15:clr>
            <a:srgbClr val="F26B43"/>
          </p15:clr>
        </p15:guide>
        <p15:guide id="27" pos="3863" userDrawn="1">
          <p15:clr>
            <a:srgbClr val="9FCC3B"/>
          </p15:clr>
        </p15:guide>
        <p15:guide id="28" orient="horz" pos="1457" userDrawn="1">
          <p15:clr>
            <a:srgbClr val="A4A3A4"/>
          </p15:clr>
        </p15:guide>
        <p15:guide id="29" pos="6017" userDrawn="1">
          <p15:clr>
            <a:srgbClr val="A4A3A4"/>
          </p15:clr>
        </p15:guide>
        <p15:guide id="30" orient="horz" pos="2228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orient="horz" pos="845" userDrawn="1">
          <p15:clr>
            <a:srgbClr val="A4A3A4"/>
          </p15:clr>
        </p15:guide>
        <p15:guide id="33" pos="2071" userDrawn="1">
          <p15:clr>
            <a:srgbClr val="A4A3A4"/>
          </p15:clr>
        </p15:guide>
        <p15:guide id="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сляева Светлана Владимировна" initials="ГСВ" lastIdx="1" clrIdx="0">
    <p:extLst>
      <p:ext uri="{19B8F6BF-5375-455C-9EA6-DF929625EA0E}">
        <p15:presenceInfo xmlns:p15="http://schemas.microsoft.com/office/powerpoint/2012/main" userId="Гусляева Светлана Владими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F47A74"/>
    <a:srgbClr val="A1B37D"/>
    <a:srgbClr val="82B3C0"/>
    <a:srgbClr val="E7E6E6"/>
    <a:srgbClr val="3A3837"/>
    <a:srgbClr val="00969B"/>
    <a:srgbClr val="FBFBFB"/>
    <a:srgbClr val="2F767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9" y="33"/>
      </p:cViewPr>
      <p:guideLst>
        <p:guide orient="horz" pos="469"/>
        <p:guide pos="529"/>
        <p:guide pos="1481"/>
        <p:guide orient="horz" pos="3884"/>
        <p:guide pos="7174"/>
        <p:guide pos="597"/>
        <p:guide pos="4430"/>
        <p:guide pos="3863"/>
        <p:guide orient="horz" pos="1457"/>
        <p:guide pos="6017"/>
        <p:guide orient="horz" pos="2228"/>
        <p:guide pos="3840"/>
        <p:guide orient="horz" pos="845"/>
        <p:guide pos="207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0538" cy="339725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8B43201B-DF30-40F6-9F63-0D4F34C9F545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0538" cy="339725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EC167C25-C23E-4495-91F1-8E42E477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0538" cy="341313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5F6F4ECE-B817-4C47-86B9-C5F67C8C8F3F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0538" cy="341312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9A4D0849-181D-4D4E-B0FA-5837DF64F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Утечкой ПДн коротко называют ситуации,  связанные с неправомерной или случайной передачей ПДн.</a:t>
            </a:r>
          </a:p>
          <a:p>
            <a:endParaRPr lang="ru-RU" dirty="0"/>
          </a:p>
          <a:p>
            <a:r>
              <a:rPr lang="ru-RU" dirty="0"/>
              <a:t>В соответствии со 152-ФЗ Передача – это предоставление, распространение и доступ. Статья 2 149-ФЗ дает нам определения этих терминов. Предоставление – ограниченному кругу лиц, распространение – неограниченному кругу лиц, а доступ – это возможность получения информации и ее использования. 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Например, размещая ИСПДн в инфраструктуре облачного провайдера, вы тем самым предоставляете ему доступ, как минимум физический.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7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Стратегия реагирования  может существенно отличаться в зависимости от того, из какого источника вы узнали о предполагаемой утечке.</a:t>
            </a:r>
          </a:p>
          <a:p>
            <a:r>
              <a:rPr lang="ru-RU" dirty="0"/>
              <a:t>Давайте рассмотрим два случая.</a:t>
            </a:r>
          </a:p>
          <a:p>
            <a:r>
              <a:rPr lang="ru-RU" dirty="0"/>
              <a:t>Если к вам обратился субъект ПДн.</a:t>
            </a:r>
          </a:p>
          <a:p>
            <a:r>
              <a:rPr lang="ru-RU" dirty="0"/>
              <a:t>Первое, что нужно помнить – это, то что стратегия поведения будет пересекаться со вторым случаем, который рассмотрим далее, – когда запрос пришел из соответствующих органов. Потому что в большинстве случаев обращение гражданина либо уже сопровождается обращением в надзорные органы (вас просто поставили в копию), либо такое обращение с большой долей вероятности последует за вашим ответом на запрос субъекта ПДн.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отличия от предыдущей стратегии в том, что даже если вы не подтвердили факт утечки, вы все равно должны провести внутреннее расследование и направить информацию в РКН.</a:t>
            </a:r>
          </a:p>
          <a:p>
            <a:r>
              <a:rPr lang="ru-RU" dirty="0"/>
              <a:t>К тому же, если запрос пришел не от РКН, а от МВД, то следует помнить про обязательность выполнения требований уголовно-процессуального кодекса, что собираемые вами свидетельства могли в дальнейшем быть использованы в качестве доказательства в суде.</a:t>
            </a:r>
          </a:p>
          <a:p>
            <a:r>
              <a:rPr lang="ru-RU" dirty="0"/>
              <a:t>Если говорить о сборе технических данных, то обратите внимание на стандарт СТО БР ИББС 1.3-2016, который подробно описывает на примере инцидентов, связанных с осуществлением переводов денежных средств.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40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4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передача ПДн правомерна? </a:t>
            </a:r>
          </a:p>
          <a:p>
            <a:r>
              <a:rPr lang="ru-RU" dirty="0"/>
              <a:t>Выполняется на законной основе (требования законодательства, международного договора, согласие на передачу).</a:t>
            </a:r>
          </a:p>
          <a:p>
            <a:r>
              <a:rPr lang="ru-RU" dirty="0"/>
              <a:t>Объем, содержание данных и само действие</a:t>
            </a:r>
            <a:r>
              <a:rPr lang="en-US" dirty="0"/>
              <a:t> (</a:t>
            </a:r>
            <a:r>
              <a:rPr lang="ru-RU" dirty="0"/>
              <a:t>передача) соответствуют целям обработки.</a:t>
            </a:r>
          </a:p>
          <a:p>
            <a:r>
              <a:rPr lang="ru-RU" dirty="0"/>
              <a:t>Передаваемые данные не избыточны для цели обработки.</a:t>
            </a:r>
          </a:p>
          <a:p>
            <a:endParaRPr lang="ru-RU" dirty="0"/>
          </a:p>
          <a:p>
            <a:r>
              <a:rPr lang="ru-RU" dirty="0"/>
              <a:t>И важный момент, что такая передача повлекла нарушение прав субъектов ПДн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8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Права субъектов закреплены в главе 2 Конституции РФ, главе 3 152-ФЗ.  Причем, если обработка ПДн осуществляется во исполнение требований международного договора, и есть противоречия с Конституцией, то требуется Постановление Конституционного суда.</a:t>
            </a:r>
          </a:p>
          <a:p>
            <a:endParaRPr lang="ru-RU" dirty="0"/>
          </a:p>
          <a:p>
            <a:r>
              <a:rPr lang="ru-RU" dirty="0"/>
              <a:t>Утечка персональных данных может привести к не всегда очевидным нарушениям прав. Вспомним, например, историю с публикацией данных о заказах еды. Казалось бы, знает неограниченный круг лиц, какую еду куда ты заказывал. В чем вред? Но, путем нехитрого анализа люди узнали об изменах супругов. А это уже нарушение личной тайны.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9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Получив информацию о возможной утечке необходимо ответить на достаточно большой набор вопросов. При этом отвечать на них честно, в первую очередь, самим себе, чтобы минимизировать возможные потери. При этом сохраняя хрупкий баланс между возможной экономией и реальным вредом субъектам.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8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21 статья 152-ФЗ обязывает операторов выявлять факты утечек ПДн, в течение 24 часов информировать об этом РКН, а в отдельных случаях и </a:t>
            </a:r>
            <a:r>
              <a:rPr lang="ru-RU" dirty="0" err="1"/>
              <a:t>ГосСОПКА</a:t>
            </a:r>
            <a:r>
              <a:rPr lang="ru-RU" dirty="0"/>
              <a:t>. Откуда же я могу узнать о возможной утечке ПДн? Варианты представлены на слайде в порядке «думал, что достигли дна, но тут снизу постучали». Очевидно. Что приятнее узнать о возможной утечке из результатов внутреннего мониторинга, а не из постановления о производстве следственных действий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7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Ряд вопросов. На которые придется ответить, сводится к трем основным этапам. Установление факта утечки, расследование и принятие мер по минимизации последствий, а также принятие корректирующих мер.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5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Установление факта утечки потребует ответа на два вопроса. А точно «утекло» у меня? На этот вопрос поможет найти ответ анализ нескольких признаков «утекших» данных.</a:t>
            </a:r>
          </a:p>
          <a:p>
            <a:r>
              <a:rPr lang="ru-RU" dirty="0"/>
              <a:t>Уникальность данных. Что искать? Данные, которые появляются в ходе обработки вами (например, результаты анализов в лаборатории, платежное поручение в банке, записи с камер наблюдения в вашем офисе). Редкие имена субъектов, контактные данные, которые субъект использует только для связи с вами, идентификаторы в системах (например, код клиента в АБС или </a:t>
            </a:r>
            <a:r>
              <a:rPr lang="en-US" dirty="0"/>
              <a:t>ERP</a:t>
            </a:r>
            <a:r>
              <a:rPr lang="ru-RU" dirty="0"/>
              <a:t>).</a:t>
            </a:r>
          </a:p>
          <a:p>
            <a:r>
              <a:rPr lang="ru-RU" dirty="0"/>
              <a:t>Уникальность структуры данных. К примеру, вы используете маскирование/ </a:t>
            </a:r>
            <a:r>
              <a:rPr lang="ru-RU" dirty="0" err="1"/>
              <a:t>хэширование</a:t>
            </a:r>
            <a:r>
              <a:rPr lang="ru-RU" dirty="0"/>
              <a:t> каких-то записей. Обрабатываете данные в специфической кодировке и т.п.</a:t>
            </a:r>
          </a:p>
          <a:p>
            <a:r>
              <a:rPr lang="ru-RU" dirty="0"/>
              <a:t>Уникальность структуры набора данных. Совпадает набор полей, формат данных, взаимосвязи между записями.</a:t>
            </a:r>
          </a:p>
          <a:p>
            <a:r>
              <a:rPr lang="ru-RU" dirty="0"/>
              <a:t>Если утекли документы, следует обратить внимание на соответствие документа утвержденным корпоративным стандартам (расположение элементов, цветовые схемы, шрифты и т.п.), соответствие реквизитов (номера, даты, ФИО и должности подписантов).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9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понимаем, что данные скорее всего наши, ищем источник утечки.  Виноват всегда кто-то. Даже если в ходе расследования инцидента поймем, что утечка произошла в результате воздействия вредоносного кода, этот код как-то был доставлен в вашу систему (кто-то его скачал через Интернет, принес на флэшке, запустил вложение из почты….), почему-то запуск этого </a:t>
            </a:r>
            <a:r>
              <a:rPr lang="ru-RU" dirty="0" err="1"/>
              <a:t>вредоноса</a:t>
            </a:r>
            <a:r>
              <a:rPr lang="ru-RU" dirty="0"/>
              <a:t> не был предотвращен (антивирус отсутствовал, не был запущен, давно не обновлялся, использовал исключения в настройках проверки или это совсем новый экземпляр, которого не было в базах) и так далее. Да, вы, скорее всего, не сможете самостоятельно найти вирусописателя, но вам необходимо точно убедиться, что это не результат умышленных действий ваших работников или подрядчиков.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F5ADD-E35D-44DF-864D-2F11B15F72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1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Злоумышленники, публикуя данные, всегда пытаются выдать их за максимально свежие. Понятно, что это непосредственно и на монетизацию влияет, и на популярность продавца. А как определить реальную «свежесть»?</a:t>
            </a:r>
          </a:p>
          <a:p>
            <a:r>
              <a:rPr lang="ru-RU" dirty="0"/>
              <a:t>Посмотрим на примере базы, содержащей данные о продажах по клиентам.</a:t>
            </a:r>
          </a:p>
          <a:p>
            <a:r>
              <a:rPr lang="ru-RU" dirty="0"/>
              <a:t>Правильность. Сравните данные об операциях в слитой базе с реальными записями. Есть ли полностью совпадающие записи, с учетом дат и времени продажи, сумм, данных покупателя? Сколько их от общего количества в слитой базе? Есть ли записи , в которых, например, не совпадают данные о наименовании покупателя (покупатель менял наименование юридического лица или фамилию), контактные данные? </a:t>
            </a:r>
          </a:p>
          <a:p>
            <a:r>
              <a:rPr lang="ru-RU" dirty="0"/>
              <a:t>Полнота. Есть ли в слитой базе данные, которые в реальную базу стали попадать не так давно? К примеру, раньше не заполняли поле, связанное с местом нахождения заказчика, а с последним релизом, стали такие данные заполнять. Или наоборот, отказались от сбора каких-то данных в своих БД.</a:t>
            </a:r>
          </a:p>
          <a:p>
            <a:r>
              <a:rPr lang="ru-RU" dirty="0"/>
              <a:t>Валидность. В процессе деятельности вы могли менять структуру каких-то полей, менять применяемые часовые пояса, длину строк… Если данные были скомпилированы злоумышленниками, или старые данные выданы за свежие, вы обязательно найдете различия.</a:t>
            </a:r>
          </a:p>
          <a:p>
            <a:r>
              <a:rPr lang="ru-RU" dirty="0"/>
              <a:t>Уникальность. Есть смысл посмотреть уникальность содержания отдельных записей. Например, вы знаете, что в определенный период вы продали какой-то товар клиенту с уникальным названием или на нетипичную сумму или в непривычной валюте. Есть ли такие записи в слитой базе?</a:t>
            </a:r>
          </a:p>
          <a:p>
            <a:r>
              <a:rPr lang="ru-RU" dirty="0"/>
              <a:t>Когерентность.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согласованность с другими источниками данных и логикой процесса, который они описывают.  В ходе деятельности процессы обработки ПДн постоянно обрастают новыми источниками, появляются новые потребители. Все это приводит к незаметным для постороннего глаза изменениям в структуре и составе данных. Грубо, злоумышленнику все равно, в каком формате вы представляете поле с датой, а для вас критичен определенный формат, т.к. Иначе не будет нормально проходить обработка в смежных системах.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D0849-181D-4D4E-B0FA-5837DF64F0A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9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7">
            <a:extLst>
              <a:ext uri="{FF2B5EF4-FFF2-40B4-BE49-F238E27FC236}">
                <a16:creationId xmlns:a16="http://schemas.microsoft.com/office/drawing/2014/main" id="{08E8CA6B-D19D-0C44-BE8B-0DF0E2D4F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180" y="3429000"/>
            <a:ext cx="6214281" cy="1339702"/>
          </a:xfrm>
        </p:spPr>
        <p:txBody>
          <a:bodyPr>
            <a:normAutofit fontScale="90000"/>
          </a:bodyPr>
          <a:lstStyle>
            <a:lvl1pPr>
              <a:defRPr sz="6200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5400" spc="100"/>
              <a:t>Образец заголовка</a:t>
            </a:r>
          </a:p>
        </p:txBody>
      </p:sp>
      <p:sp>
        <p:nvSpPr>
          <p:cNvPr id="6" name="Подзаголовок 10">
            <a:extLst>
              <a:ext uri="{FF2B5EF4-FFF2-40B4-BE49-F238E27FC236}">
                <a16:creationId xmlns:a16="http://schemas.microsoft.com/office/drawing/2014/main" id="{CC6FCCEE-8A0D-684A-9D66-136B85FD7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314" y="4646428"/>
            <a:ext cx="9144000" cy="1655762"/>
          </a:xfr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ru-RU" sz="180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704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chemeClr val="tx1"/>
              </a:buClr>
              <a:buFont typeface="Calibri" panose="020F0502020204030204" pitchFamily="34" charset="0"/>
              <a:buChar char="—"/>
              <a:defRPr>
                <a:solidFill>
                  <a:srgbClr val="434040"/>
                </a:solidFill>
              </a:defRPr>
            </a:lvl1pPr>
            <a:lvl2pPr marL="685800" indent="-228600">
              <a:buClr>
                <a:schemeClr val="tx1"/>
              </a:buClr>
              <a:buFont typeface="Calibri" panose="020F0502020204030204" pitchFamily="34" charset="0"/>
              <a:buChar char="—"/>
              <a:defRPr>
                <a:solidFill>
                  <a:srgbClr val="434040"/>
                </a:solidFill>
              </a:defRPr>
            </a:lvl2pPr>
            <a:lvl3pPr marL="1143000" indent="-228600">
              <a:buClr>
                <a:schemeClr val="tx1"/>
              </a:buClr>
              <a:buFont typeface="Calibri" panose="020F0502020204030204" pitchFamily="34" charset="0"/>
              <a:buChar char="—"/>
              <a:defRPr>
                <a:solidFill>
                  <a:srgbClr val="434040"/>
                </a:solidFill>
              </a:defRPr>
            </a:lvl3pPr>
            <a:lvl4pPr marL="1600200" indent="-228600">
              <a:buClr>
                <a:schemeClr val="tx1"/>
              </a:buClr>
              <a:buFont typeface="Calibri" panose="020F0502020204030204" pitchFamily="34" charset="0"/>
              <a:buChar char="—"/>
              <a:defRPr>
                <a:solidFill>
                  <a:srgbClr val="434040"/>
                </a:solidFill>
              </a:defRPr>
            </a:lvl4pPr>
            <a:lvl5pPr marL="2057400" indent="-228600">
              <a:buClr>
                <a:schemeClr val="tx1"/>
              </a:buClr>
              <a:buFont typeface="Calibri" panose="020F0502020204030204" pitchFamily="34" charset="0"/>
              <a:buChar char="—"/>
              <a:defRPr>
                <a:solidFill>
                  <a:srgbClr val="43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10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Font typeface="Calibri" panose="020F0502020204030204" pitchFamily="34" charset="0"/>
              <a:buChar char="—"/>
              <a:defRPr/>
            </a:lvl1pPr>
            <a:lvl2pPr marL="685800" indent="-228600">
              <a:buFont typeface="Calibri" panose="020F0502020204030204" pitchFamily="34" charset="0"/>
              <a:buChar char="—"/>
              <a:defRPr/>
            </a:lvl2pPr>
            <a:lvl3pPr marL="1143000" indent="-228600">
              <a:buFont typeface="Calibri" panose="020F0502020204030204" pitchFamily="34" charset="0"/>
              <a:buChar char="—"/>
              <a:defRPr/>
            </a:lvl3pPr>
            <a:lvl4pPr marL="1600200" indent="-228600">
              <a:buFont typeface="Calibri" panose="020F0502020204030204" pitchFamily="34" charset="0"/>
              <a:buChar char="—"/>
              <a:defRPr/>
            </a:lvl4pPr>
            <a:lvl5pPr marL="2057400" indent="-228600">
              <a:buFont typeface="Calibri" panose="020F0502020204030204" pitchFamily="34" charset="0"/>
              <a:buChar char="—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740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63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783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>
            <a:extLst>
              <a:ext uri="{FF2B5EF4-FFF2-40B4-BE49-F238E27FC236}">
                <a16:creationId xmlns:a16="http://schemas.microsoft.com/office/drawing/2014/main" id="{05EC1F71-5474-4506-8875-8321BE7F83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>
              <a:buNone/>
              <a:defRPr sz="2400">
                <a:solidFill>
                  <a:srgbClr val="919090"/>
                </a:solidFill>
              </a:defRPr>
            </a:lvl1pPr>
          </a:lstStyle>
          <a:p>
            <a:r>
              <a:rPr lang="ru-RU" err="1"/>
              <a:t>Обьяснялка</a:t>
            </a:r>
            <a:r>
              <a:rPr lang="ru-RU"/>
              <a:t> 1 </a:t>
            </a:r>
            <a:r>
              <a:rPr lang="en-US"/>
              <a:t>| </a:t>
            </a:r>
            <a:r>
              <a:rPr lang="ru-RU" err="1"/>
              <a:t>обьяснялка</a:t>
            </a:r>
            <a:r>
              <a:rPr lang="ru-RU"/>
              <a:t> 2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35DF3742-6B98-4D47-A6FA-19E02EE4C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3511503"/>
            <a:ext cx="10515600" cy="1500187"/>
          </a:xfrm>
        </p:spPr>
        <p:txBody>
          <a:bodyPr/>
          <a:lstStyle>
            <a:lvl1pPr>
              <a:buNone/>
              <a:defRPr lang="ru-RU" sz="72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95941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F86FCD-17BE-4680-93CA-E0D6B1B73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407479-00D6-4E03-BCC8-14F9219EC8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4"/>
            <a:ext cx="12192000" cy="6856466"/>
          </a:xfrm>
          <a:prstGeom prst="rect">
            <a:avLst/>
          </a:prstGeom>
        </p:spPr>
      </p:pic>
      <p:sp>
        <p:nvSpPr>
          <p:cNvPr id="4" name="Текст 4">
            <a:extLst>
              <a:ext uri="{FF2B5EF4-FFF2-40B4-BE49-F238E27FC236}">
                <a16:creationId xmlns:a16="http://schemas.microsoft.com/office/drawing/2014/main" id="{05EC1F71-5474-4506-8875-8321BE7F83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>
              <a:buNone/>
              <a:defRPr lang="ru-RU" sz="2400" kern="1200" dirty="0" err="1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err="1"/>
              <a:t>Обьяснялка</a:t>
            </a:r>
            <a:r>
              <a:rPr lang="ru-RU"/>
              <a:t> 1 </a:t>
            </a:r>
            <a:r>
              <a:rPr lang="en-US"/>
              <a:t>| </a:t>
            </a:r>
            <a:r>
              <a:rPr lang="ru-RU" err="1"/>
              <a:t>обьяснялка</a:t>
            </a:r>
            <a:r>
              <a:rPr lang="ru-RU"/>
              <a:t> 2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35DF3742-6B98-4D47-A6FA-19E02EE4C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3511503"/>
            <a:ext cx="10515600" cy="1500187"/>
          </a:xfrm>
        </p:spPr>
        <p:txBody>
          <a:bodyPr/>
          <a:lstStyle>
            <a:lvl1pPr marL="0" indent="0">
              <a:lnSpc>
                <a:spcPct val="60000"/>
              </a:lnSpc>
              <a:buNone/>
              <a:defRPr lang="ru-RU" sz="72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Название раздела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19B43-C207-4993-A147-F979A682E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0" y="6280151"/>
            <a:ext cx="1315975" cy="3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12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695" y="1133475"/>
            <a:ext cx="10515600" cy="5043488"/>
          </a:xfrm>
        </p:spPr>
        <p:txBody>
          <a:bodyPr/>
          <a:lstStyle>
            <a:lvl1pPr marL="0" indent="0">
              <a:buNone/>
              <a:defRPr/>
            </a:lvl1pPr>
            <a:lvl2pPr marL="809625" indent="-352425">
              <a:buFont typeface="Calibri" panose="020F0502020204030204" pitchFamily="34" charset="0"/>
              <a:buChar char="—"/>
              <a:defRPr/>
            </a:lvl2pPr>
            <a:lvl3pPr marL="1257300" indent="-342900">
              <a:buFont typeface="Calibri" panose="020F0502020204030204" pitchFamily="34" charset="0"/>
              <a:buChar char="—"/>
              <a:defRPr/>
            </a:lvl3pPr>
            <a:lvl4pPr marL="1704975" indent="-333375">
              <a:buFont typeface="Calibri" panose="020F0502020204030204" pitchFamily="34" charset="0"/>
              <a:buChar char="—"/>
              <a:defRPr/>
            </a:lvl4pPr>
            <a:lvl5pPr marL="2152650" indent="-323850">
              <a:buFont typeface="Calibri" panose="020F0502020204030204" pitchFamily="34" charset="0"/>
              <a:buChar char="—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669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41690"/>
            <a:ext cx="5181600" cy="4835273"/>
          </a:xfrm>
        </p:spPr>
        <p:txBody>
          <a:bodyPr/>
          <a:lstStyle>
            <a:lvl1pPr marL="0" indent="0">
              <a:buNone/>
              <a:defRPr/>
            </a:lvl1pPr>
            <a:lvl2pPr marL="809625" indent="-352425">
              <a:buFont typeface="Calibri" panose="020F0502020204030204" pitchFamily="34" charset="0"/>
              <a:buChar char="—"/>
              <a:defRPr/>
            </a:lvl2pPr>
            <a:lvl3pPr marL="1257300" indent="-342900">
              <a:buFont typeface="Calibri" panose="020F0502020204030204" pitchFamily="34" charset="0"/>
              <a:buChar char="—"/>
              <a:defRPr/>
            </a:lvl3pPr>
            <a:lvl4pPr marL="1704975" indent="-333375">
              <a:buFont typeface="Calibri" panose="020F0502020204030204" pitchFamily="34" charset="0"/>
              <a:buChar char="—"/>
              <a:defRPr/>
            </a:lvl4pPr>
            <a:lvl5pPr marL="2152650" indent="-323850">
              <a:buFont typeface="Calibri" panose="020F0502020204030204" pitchFamily="34" charset="0"/>
              <a:buChar char="—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41690"/>
            <a:ext cx="5181600" cy="4835273"/>
          </a:xfr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Aft>
                <a:spcPct val="0"/>
              </a:spcAft>
              <a:buNone/>
              <a:defRPr lang="ru-RU" sz="14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352425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lang="ru-RU" sz="14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lang="ru-RU" sz="14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lang="ru-RU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lang="ru-RU" kern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693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3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rgbClr val="434040"/>
                </a:solidFill>
              </a:defRPr>
            </a:lvl1pPr>
            <a:lvl2pPr marL="457200" indent="0">
              <a:buNone/>
              <a:defRPr>
                <a:solidFill>
                  <a:srgbClr val="434040"/>
                </a:solidFill>
              </a:defRPr>
            </a:lvl2pPr>
            <a:lvl3pPr marL="914400" indent="0">
              <a:buNone/>
              <a:defRPr>
                <a:solidFill>
                  <a:srgbClr val="434040"/>
                </a:solidFill>
              </a:defRPr>
            </a:lvl3pPr>
            <a:lvl4pPr marL="1371600" indent="0">
              <a:buNone/>
              <a:defRPr>
                <a:solidFill>
                  <a:srgbClr val="434040"/>
                </a:solidFill>
              </a:defRPr>
            </a:lvl4pPr>
            <a:lvl5pPr marL="1828800" indent="0">
              <a:buNone/>
              <a:defRPr>
                <a:solidFill>
                  <a:srgbClr val="43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3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>
                <a:solidFill>
                  <a:srgbClr val="434040"/>
                </a:solidFill>
              </a:defRPr>
            </a:lvl1pPr>
            <a:lvl2pPr marL="457200" indent="0">
              <a:buNone/>
              <a:defRPr>
                <a:solidFill>
                  <a:srgbClr val="434040"/>
                </a:solidFill>
              </a:defRPr>
            </a:lvl2pPr>
            <a:lvl3pPr marL="914400" indent="0">
              <a:buNone/>
              <a:defRPr>
                <a:solidFill>
                  <a:srgbClr val="434040"/>
                </a:solidFill>
              </a:defRPr>
            </a:lvl3pPr>
            <a:lvl4pPr marL="1371600" indent="0">
              <a:buNone/>
              <a:defRPr>
                <a:solidFill>
                  <a:srgbClr val="434040"/>
                </a:solidFill>
              </a:defRPr>
            </a:lvl4pPr>
            <a:lvl5pPr marL="1828800" indent="0">
              <a:buNone/>
              <a:defRPr>
                <a:solidFill>
                  <a:srgbClr val="43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0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722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1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400">
                <a:solidFill>
                  <a:srgbClr val="434040"/>
                </a:solidFill>
              </a:defRPr>
            </a:lvl1pPr>
            <a:lvl2pPr marL="457200" indent="0">
              <a:buNone/>
              <a:defRPr sz="2800">
                <a:solidFill>
                  <a:srgbClr val="434040"/>
                </a:solidFill>
              </a:defRPr>
            </a:lvl2pPr>
            <a:lvl3pPr marL="914400" indent="0">
              <a:buNone/>
              <a:defRPr sz="2400">
                <a:solidFill>
                  <a:srgbClr val="434040"/>
                </a:solidFill>
              </a:defRPr>
            </a:lvl3pPr>
            <a:lvl4pPr marL="1371600" indent="0">
              <a:buNone/>
              <a:defRPr sz="2000">
                <a:solidFill>
                  <a:srgbClr val="434040"/>
                </a:solidFill>
              </a:defRPr>
            </a:lvl4pPr>
            <a:lvl5pPr marL="1828800" indent="0">
              <a:buNone/>
              <a:defRPr sz="2000">
                <a:solidFill>
                  <a:srgbClr val="43404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00">
                <a:solidFill>
                  <a:srgbClr val="434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253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00">
                <a:solidFill>
                  <a:srgbClr val="434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03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654D4D-FF65-4703-9B5E-6D5D3E87E3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"/>
            <a:ext cx="12192000" cy="6854932"/>
          </a:xfrm>
          <a:prstGeom prst="rect">
            <a:avLst/>
          </a:prstGeom>
        </p:spPr>
      </p:pic>
      <p:sp>
        <p:nvSpPr>
          <p:cNvPr id="102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33475"/>
            <a:ext cx="105156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9D793-E788-407B-BCAB-E55BBDB5786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" y="6281863"/>
            <a:ext cx="1304921" cy="3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11" r:id="rId13"/>
    <p:sldLayoutId id="2147484227" r:id="rId14"/>
    <p:sldLayoutId id="2147484229" r:id="rId15"/>
    <p:sldLayoutId id="2147484228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DA19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Calibri" panose="020F0502020204030204" pitchFamily="34" charset="0"/>
        <a:buChar char="—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—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—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—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—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97261F-84E3-43A2-A30D-0208B152F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r="10503"/>
          <a:stretch/>
        </p:blipFill>
        <p:spPr>
          <a:xfrm>
            <a:off x="518615" y="-2"/>
            <a:ext cx="11673386" cy="6858001"/>
          </a:xfrm>
          <a:prstGeom prst="rect">
            <a:avLst/>
          </a:prstGeom>
        </p:spPr>
      </p:pic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759CE6D-B0FD-4084-8496-C000065C114D}"/>
              </a:ext>
            </a:extLst>
          </p:cNvPr>
          <p:cNvSpPr/>
          <p:nvPr/>
        </p:nvSpPr>
        <p:spPr>
          <a:xfrm>
            <a:off x="0" y="-1"/>
            <a:ext cx="8386942" cy="6867895"/>
          </a:xfrm>
          <a:custGeom>
            <a:avLst/>
            <a:gdLst>
              <a:gd name="connsiteX0" fmla="*/ 0 w 8386942"/>
              <a:gd name="connsiteY0" fmla="*/ 0 h 6867895"/>
              <a:gd name="connsiteX1" fmla="*/ 8386942 w 8386942"/>
              <a:gd name="connsiteY1" fmla="*/ 0 h 6867895"/>
              <a:gd name="connsiteX2" fmla="*/ 4445551 w 8386942"/>
              <a:gd name="connsiteY2" fmla="*/ 6867895 h 6867895"/>
              <a:gd name="connsiteX3" fmla="*/ 0 w 8386942"/>
              <a:gd name="connsiteY3" fmla="*/ 6867894 h 686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6942" h="6867895">
                <a:moveTo>
                  <a:pt x="0" y="0"/>
                </a:moveTo>
                <a:lnTo>
                  <a:pt x="8386942" y="0"/>
                </a:lnTo>
                <a:lnTo>
                  <a:pt x="4445551" y="6867895"/>
                </a:lnTo>
                <a:lnTo>
                  <a:pt x="0" y="6867894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0"/>
                </a:schemeClr>
              </a:gs>
              <a:gs pos="81000">
                <a:srgbClr val="00969B">
                  <a:alpha val="77000"/>
                </a:srgbClr>
              </a:gs>
              <a:gs pos="65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19BA6-581A-4C98-B887-0E1BAA5C1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5810250"/>
            <a:ext cx="1523432" cy="390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AC2D3-F3E5-4D8B-86D1-6F793F59C457}"/>
              </a:ext>
            </a:extLst>
          </p:cNvPr>
          <p:cNvSpPr txBox="1"/>
          <p:nvPr/>
        </p:nvSpPr>
        <p:spPr>
          <a:xfrm>
            <a:off x="770238" y="1822698"/>
            <a:ext cx="5245052" cy="3231654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r>
              <a:rPr lang="ru-RU" sz="3800" b="1" dirty="0">
                <a:solidFill>
                  <a:schemeClr val="bg1"/>
                </a:solidFill>
                <a:latin typeface="+mn-lt"/>
              </a:rPr>
              <a:t>«УТЕЧКИ» </a:t>
            </a:r>
            <a:r>
              <a:rPr lang="ru-RU" sz="3800" b="1" dirty="0" err="1">
                <a:solidFill>
                  <a:schemeClr val="bg1"/>
                </a:solidFill>
                <a:latin typeface="+mn-lt"/>
              </a:rPr>
              <a:t>ПДн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>. </a:t>
            </a:r>
          </a:p>
          <a:p>
            <a:r>
              <a:rPr lang="ru-RU" sz="3800" b="1" dirty="0">
                <a:solidFill>
                  <a:schemeClr val="bg1"/>
                </a:solidFill>
                <a:latin typeface="+mn-lt"/>
              </a:rPr>
              <a:t>ВЫЯВЛЕНИЕ, РАССЛЕДОВАНИЕ, РЕАГИРОВАНИЕ </a:t>
            </a:r>
          </a:p>
          <a:p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ru-RU" sz="2000" dirty="0">
                <a:solidFill>
                  <a:prstClr val="white"/>
                </a:solidFill>
                <a:latin typeface="Calibri" panose="020F0502020204030204"/>
              </a:rPr>
              <a:t>Алена Игнатьева,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STEP LOGIC</a:t>
            </a:r>
            <a:endParaRPr lang="ru-RU" sz="2000" dirty="0">
              <a:solidFill>
                <a:prstClr val="white"/>
              </a:solidFill>
              <a:latin typeface="Calibri" panose="020F0502020204030204"/>
            </a:endParaRPr>
          </a:p>
          <a:p>
            <a:pPr lvl="0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security@step.ru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33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D633C-25C4-41CB-8E31-F74FEECE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давно могла произойти передача?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A05DE67-0551-4F12-87E7-60CAFFBDD3F5}"/>
              </a:ext>
            </a:extLst>
          </p:cNvPr>
          <p:cNvSpPr/>
          <p:nvPr/>
        </p:nvSpPr>
        <p:spPr>
          <a:xfrm>
            <a:off x="947737" y="1569671"/>
            <a:ext cx="3262808" cy="1967279"/>
          </a:xfrm>
          <a:prstGeom prst="roundRect">
            <a:avLst>
              <a:gd name="adj" fmla="val 8019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Правильность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177CE04-8C39-4A49-9DC2-FC767F1661AA}"/>
              </a:ext>
            </a:extLst>
          </p:cNvPr>
          <p:cNvSpPr/>
          <p:nvPr/>
        </p:nvSpPr>
        <p:spPr>
          <a:xfrm>
            <a:off x="4536826" y="1569671"/>
            <a:ext cx="3262808" cy="1967279"/>
          </a:xfrm>
          <a:prstGeom prst="roundRect">
            <a:avLst>
              <a:gd name="adj" fmla="val 856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Полнота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DFC7D38-1F86-4848-B79E-B610E21A9AC3}"/>
              </a:ext>
            </a:extLst>
          </p:cNvPr>
          <p:cNvSpPr/>
          <p:nvPr/>
        </p:nvSpPr>
        <p:spPr>
          <a:xfrm>
            <a:off x="8125916" y="1569671"/>
            <a:ext cx="3262808" cy="1967279"/>
          </a:xfrm>
          <a:prstGeom prst="roundRect">
            <a:avLst>
              <a:gd name="adj" fmla="val 856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Валидность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D982C8-B3C6-4296-9777-DA964A26210B}"/>
              </a:ext>
            </a:extLst>
          </p:cNvPr>
          <p:cNvSpPr/>
          <p:nvPr/>
        </p:nvSpPr>
        <p:spPr>
          <a:xfrm>
            <a:off x="2742281" y="3864830"/>
            <a:ext cx="3262808" cy="1967279"/>
          </a:xfrm>
          <a:prstGeom prst="roundRect">
            <a:avLst>
              <a:gd name="adj" fmla="val 856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Уникальность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92E8AAA-4CB4-4989-B413-0AB893ADEB45}"/>
              </a:ext>
            </a:extLst>
          </p:cNvPr>
          <p:cNvSpPr/>
          <p:nvPr/>
        </p:nvSpPr>
        <p:spPr>
          <a:xfrm>
            <a:off x="6331371" y="3864830"/>
            <a:ext cx="3262808" cy="1967279"/>
          </a:xfrm>
          <a:prstGeom prst="roundRect">
            <a:avLst>
              <a:gd name="adj" fmla="val 6939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Когерентность</a:t>
            </a:r>
          </a:p>
        </p:txBody>
      </p:sp>
    </p:spTree>
    <p:extLst>
      <p:ext uri="{BB962C8B-B14F-4D97-AF65-F5344CB8AC3E}">
        <p14:creationId xmlns:p14="http://schemas.microsoft.com/office/powerpoint/2010/main" val="145268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42E1DCC-AB74-464E-9A9F-502A07CCE33B}"/>
              </a:ext>
            </a:extLst>
          </p:cNvPr>
          <p:cNvSpPr/>
          <p:nvPr/>
        </p:nvSpPr>
        <p:spPr>
          <a:xfrm>
            <a:off x="3112532" y="406771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Зарегистрировать обращение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60F7A54-797D-46C3-BFDF-74CA01AF9D2A}"/>
              </a:ext>
            </a:extLst>
          </p:cNvPr>
          <p:cNvSpPr/>
          <p:nvPr/>
        </p:nvSpPr>
        <p:spPr>
          <a:xfrm>
            <a:off x="3112532" y="842735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Если установили факт утечки, то: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889DB7-0431-49B6-A854-09BDA20A4E64}"/>
              </a:ext>
            </a:extLst>
          </p:cNvPr>
          <p:cNvSpPr/>
          <p:nvPr/>
        </p:nvSpPr>
        <p:spPr>
          <a:xfrm>
            <a:off x="3112532" y="1278699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Установить предполагаемые причины и вред субъектам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11AFB2E-42B1-4681-930E-45C9BE515E2F}"/>
              </a:ext>
            </a:extLst>
          </p:cNvPr>
          <p:cNvSpPr/>
          <p:nvPr/>
        </p:nvSpPr>
        <p:spPr>
          <a:xfrm>
            <a:off x="3112532" y="1714663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Принять меры по устранению последствий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82ACBBD-6A95-4A63-B300-73A8B0F12383}"/>
              </a:ext>
            </a:extLst>
          </p:cNvPr>
          <p:cNvSpPr/>
          <p:nvPr/>
        </p:nvSpPr>
        <p:spPr>
          <a:xfrm>
            <a:off x="3112532" y="2150627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Зарегистрировать инцидент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542D675-354B-4349-BB2F-AD7A9BA08283}"/>
              </a:ext>
            </a:extLst>
          </p:cNvPr>
          <p:cNvSpPr/>
          <p:nvPr/>
        </p:nvSpPr>
        <p:spPr>
          <a:xfrm>
            <a:off x="3112532" y="2586591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В течение 24 часов направить первичное уведомление в РКН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1B9CC20-30F7-4B34-A00A-C937953CDEBF}"/>
              </a:ext>
            </a:extLst>
          </p:cNvPr>
          <p:cNvSpPr/>
          <p:nvPr/>
        </p:nvSpPr>
        <p:spPr>
          <a:xfrm>
            <a:off x="3112532" y="3022555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Провести расследование и реагирование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C66B8C6-11D8-4646-8B30-0D7123DC97CA}"/>
              </a:ext>
            </a:extLst>
          </p:cNvPr>
          <p:cNvSpPr/>
          <p:nvPr/>
        </p:nvSpPr>
        <p:spPr>
          <a:xfrm>
            <a:off x="3112532" y="3458519"/>
            <a:ext cx="8280000" cy="360000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Зафиксировать результаты расследования, обеспечить их хранение и целостность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9CA942F-EB39-4EFD-B3F8-F48CAF5D0FAF}"/>
              </a:ext>
            </a:extLst>
          </p:cNvPr>
          <p:cNvSpPr/>
          <p:nvPr/>
        </p:nvSpPr>
        <p:spPr>
          <a:xfrm>
            <a:off x="3112532" y="3894483"/>
            <a:ext cx="8280000" cy="594798"/>
          </a:xfrm>
          <a:prstGeom prst="roundRect">
            <a:avLst>
              <a:gd name="adj" fmla="val 10163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В течение 72 часов направить уведомление в РКН о результатах внутреннего расследования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A9A68CC-1ED8-4A03-9C98-CEC7999DAC2B}"/>
              </a:ext>
            </a:extLst>
          </p:cNvPr>
          <p:cNvSpPr/>
          <p:nvPr/>
        </p:nvSpPr>
        <p:spPr>
          <a:xfrm>
            <a:off x="3112532" y="4565245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В течение 10 рабочих дней подготовить, зарегистрировать и направить ответ субъекту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AEAA698-2F6C-4A4E-9BBC-DE255CB205AD}"/>
              </a:ext>
            </a:extLst>
          </p:cNvPr>
          <p:cNvSpPr/>
          <p:nvPr/>
        </p:nvSpPr>
        <p:spPr>
          <a:xfrm>
            <a:off x="3112532" y="5001209"/>
            <a:ext cx="8280000" cy="360000"/>
          </a:xfrm>
          <a:prstGeom prst="roundRect">
            <a:avLst>
              <a:gd name="adj" fmla="val 15398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Утвердить план реализации корректирующих мер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9DA70AC-4E6B-47E9-AB20-378F08069710}"/>
              </a:ext>
            </a:extLst>
          </p:cNvPr>
          <p:cNvSpPr/>
          <p:nvPr/>
        </p:nvSpPr>
        <p:spPr>
          <a:xfrm>
            <a:off x="3112532" y="5437176"/>
            <a:ext cx="828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Выполнить оценку эффективности принятых мер*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FE02C-1FC2-404D-917E-35F28313F45F}"/>
              </a:ext>
            </a:extLst>
          </p:cNvPr>
          <p:cNvSpPr txBox="1"/>
          <p:nvPr/>
        </p:nvSpPr>
        <p:spPr>
          <a:xfrm>
            <a:off x="5597167" y="5919300"/>
            <a:ext cx="596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*не реже 1 раза в 3 года в соответствии с п. 6 приказа ФСТЭК №21</a:t>
            </a: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DD78E19C-65E1-4B07-9B86-DC84C6B24810}"/>
              </a:ext>
            </a:extLst>
          </p:cNvPr>
          <p:cNvSpPr/>
          <p:nvPr/>
        </p:nvSpPr>
        <p:spPr>
          <a:xfrm>
            <a:off x="798513" y="298919"/>
            <a:ext cx="2103120" cy="5760604"/>
          </a:xfrm>
          <a:custGeom>
            <a:avLst/>
            <a:gdLst>
              <a:gd name="connsiteX0" fmla="*/ 0 w 2103120"/>
              <a:gd name="connsiteY0" fmla="*/ 0 h 5771718"/>
              <a:gd name="connsiteX1" fmla="*/ 2103120 w 2103120"/>
              <a:gd name="connsiteY1" fmla="*/ 0 h 5771718"/>
              <a:gd name="connsiteX2" fmla="*/ 2103120 w 2103120"/>
              <a:gd name="connsiteY2" fmla="*/ 5771718 h 5771718"/>
              <a:gd name="connsiteX3" fmla="*/ 0 w 2103120"/>
              <a:gd name="connsiteY3" fmla="*/ 5771718 h 5771718"/>
              <a:gd name="connsiteX4" fmla="*/ 0 w 2103120"/>
              <a:gd name="connsiteY4" fmla="*/ 0 h 57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120" h="5771718">
                <a:moveTo>
                  <a:pt x="0" y="0"/>
                </a:moveTo>
                <a:lnTo>
                  <a:pt x="2103120" y="0"/>
                </a:lnTo>
                <a:lnTo>
                  <a:pt x="2103120" y="5771718"/>
                </a:lnTo>
                <a:lnTo>
                  <a:pt x="0" y="5771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t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200" kern="1200" dirty="0"/>
              <a:t>Если обратился субъект ПДн?</a:t>
            </a:r>
          </a:p>
        </p:txBody>
      </p:sp>
    </p:spTree>
    <p:extLst>
      <p:ext uri="{BB962C8B-B14F-4D97-AF65-F5344CB8AC3E}">
        <p14:creationId xmlns:p14="http://schemas.microsoft.com/office/powerpoint/2010/main" val="69669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7">
            <a:extLst>
              <a:ext uri="{FF2B5EF4-FFF2-40B4-BE49-F238E27FC236}">
                <a16:creationId xmlns:a16="http://schemas.microsoft.com/office/drawing/2014/main" id="{8B0CE0B1-7807-4FFA-A376-06C6112FE61D}"/>
              </a:ext>
            </a:extLst>
          </p:cNvPr>
          <p:cNvSpPr/>
          <p:nvPr/>
        </p:nvSpPr>
        <p:spPr>
          <a:xfrm>
            <a:off x="947738" y="1085851"/>
            <a:ext cx="10440987" cy="4416480"/>
          </a:xfrm>
          <a:prstGeom prst="roundRect">
            <a:avLst>
              <a:gd name="adj" fmla="val 3114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9F8E0-08D7-44C3-AE78-6CF605BB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если запрос пришел из «органов»?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AC926-B7F8-42B3-BD86-4F0E80E85F98}"/>
              </a:ext>
            </a:extLst>
          </p:cNvPr>
          <p:cNvSpPr txBox="1"/>
          <p:nvPr/>
        </p:nvSpPr>
        <p:spPr>
          <a:xfrm>
            <a:off x="5492842" y="5682766"/>
            <a:ext cx="606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* СТО БР ИББС 1.3-2016</a:t>
            </a:r>
          </a:p>
          <a:p>
            <a:r>
              <a:rPr lang="ru-RU" sz="1600" dirty="0"/>
              <a:t>**не реже 1 раза в 3 года в соответствии с п. 6 приказа ФСТЭК №21</a:t>
            </a:r>
          </a:p>
        </p:txBody>
      </p:sp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4B9F0FCA-0AEB-4B83-A41F-34D97A276007}"/>
              </a:ext>
            </a:extLst>
          </p:cNvPr>
          <p:cNvSpPr/>
          <p:nvPr/>
        </p:nvSpPr>
        <p:spPr>
          <a:xfrm>
            <a:off x="947738" y="1085851"/>
            <a:ext cx="10440987" cy="423972"/>
          </a:xfrm>
          <a:prstGeom prst="round2SameRect">
            <a:avLst>
              <a:gd name="adj1" fmla="val 2527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7FEFB85-2BE0-47B8-87C5-15BDC36A6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43159"/>
              </p:ext>
            </p:extLst>
          </p:nvPr>
        </p:nvGraphicFramePr>
        <p:xfrm>
          <a:off x="947738" y="1085851"/>
          <a:ext cx="10440987" cy="4416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83496">
                  <a:extLst>
                    <a:ext uri="{9D8B030D-6E8A-4147-A177-3AD203B41FA5}">
                      <a16:colId xmlns:a16="http://schemas.microsoft.com/office/drawing/2014/main" val="170079581"/>
                    </a:ext>
                  </a:extLst>
                </a:gridCol>
                <a:gridCol w="4657491">
                  <a:extLst>
                    <a:ext uri="{9D8B030D-6E8A-4147-A177-3AD203B41FA5}">
                      <a16:colId xmlns:a16="http://schemas.microsoft.com/office/drawing/2014/main" val="1474774170"/>
                    </a:ext>
                  </a:extLst>
                </a:gridCol>
              </a:tblGrid>
              <a:tr h="27379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Зарегистрировать обращение</a:t>
                      </a:r>
                    </a:p>
                  </a:txBody>
                  <a:tcPr marL="144000" marR="108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46400"/>
                  </a:ext>
                </a:extLst>
              </a:tr>
              <a:tr h="321182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Если подтвержден факт утечки, то</a:t>
                      </a:r>
                    </a:p>
                    <a:p>
                      <a:r>
                        <a:rPr lang="ru-RU" dirty="0"/>
                        <a:t>Установить предполагаемые причины и вред субъектам</a:t>
                      </a:r>
                    </a:p>
                    <a:p>
                      <a:r>
                        <a:rPr lang="ru-RU" dirty="0"/>
                        <a:t>Принять меры по устранению последствий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Зарегистрировать инцидент</a:t>
                      </a:r>
                      <a:endParaRPr lang="en-US" dirty="0"/>
                    </a:p>
                    <a:p>
                      <a:r>
                        <a:rPr lang="ru-RU" dirty="0"/>
                        <a:t>В течение 24 часов направить первичное уведомление в РКН</a:t>
                      </a:r>
                    </a:p>
                    <a:p>
                      <a:r>
                        <a:rPr lang="ru-RU" dirty="0"/>
                        <a:t>Провести расследование* и реагирование </a:t>
                      </a:r>
                    </a:p>
                    <a:p>
                      <a:r>
                        <a:rPr lang="ru-RU" dirty="0"/>
                        <a:t>Зафиксировать результаты расследования, обеспечить их хранение и целостность</a:t>
                      </a:r>
                    </a:p>
                    <a:p>
                      <a:r>
                        <a:rPr lang="ru-RU" dirty="0"/>
                        <a:t>В течение 72 часов направить уведомление в РКН о результатах внутреннего расследования</a:t>
                      </a:r>
                    </a:p>
                  </a:txBody>
                  <a:tcPr marL="144000" marR="108000" marT="108000" marB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Если факт утечки не подтвержден, то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Провести расследование и реагирование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течение 24 часов направить первичное уведомление в РКН</a:t>
                      </a:r>
                    </a:p>
                    <a:p>
                      <a:r>
                        <a:rPr lang="ru-RU" dirty="0"/>
                        <a:t>Зафиксировать результаты расследования, обеспечить их хранение и целостность</a:t>
                      </a:r>
                    </a:p>
                    <a:p>
                      <a:r>
                        <a:rPr lang="ru-RU" dirty="0"/>
                        <a:t>В течение 72 часов направить уведомление в РКН о результатах внутреннего расследования и </a:t>
                      </a:r>
                      <a:r>
                        <a:rPr lang="ru-RU" dirty="0" err="1"/>
                        <a:t>неподтверждения</a:t>
                      </a:r>
                      <a:r>
                        <a:rPr lang="ru-RU" dirty="0"/>
                        <a:t> факта утечки</a:t>
                      </a:r>
                    </a:p>
                    <a:p>
                      <a:endParaRPr lang="ru-RU" dirty="0"/>
                    </a:p>
                  </a:txBody>
                  <a:tcPr marL="144000" marR="108000" marT="108000" marB="108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015094"/>
                  </a:ext>
                </a:extLst>
              </a:tr>
              <a:tr h="678863">
                <a:tc>
                  <a:txBody>
                    <a:bodyPr/>
                    <a:lstStyle/>
                    <a:p>
                      <a:r>
                        <a:rPr lang="ru-RU" dirty="0"/>
                        <a:t>Утвердить план реализации корректирующих мер</a:t>
                      </a:r>
                    </a:p>
                    <a:p>
                      <a:r>
                        <a:rPr lang="ru-RU" dirty="0"/>
                        <a:t>Выполнить оценку эффективности принятых мер**</a:t>
                      </a:r>
                    </a:p>
                  </a:txBody>
                  <a:tcPr marL="144000" marR="108000" marT="108000" marB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44000" marR="108000" marT="108000" marB="108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4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04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CF3BE1-4E51-434E-B63B-9E8AE7C44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9" r="227" b="13683"/>
          <a:stretch/>
        </p:blipFill>
        <p:spPr>
          <a:xfrm>
            <a:off x="-1" y="1972056"/>
            <a:ext cx="12192002" cy="33040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176A5F-462D-4620-BD44-4B64A0EFEF1C}"/>
              </a:ext>
            </a:extLst>
          </p:cNvPr>
          <p:cNvSpPr/>
          <p:nvPr/>
        </p:nvSpPr>
        <p:spPr>
          <a:xfrm>
            <a:off x="-2" y="1972055"/>
            <a:ext cx="12192002" cy="330403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10D3DB-6381-4D0A-92D4-A9F965BE3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92" y="809267"/>
            <a:ext cx="2509526" cy="643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0164D9-56BE-4A4F-87D8-45846E7CDB6A}"/>
              </a:ext>
            </a:extLst>
          </p:cNvPr>
          <p:cNvSpPr txBox="1"/>
          <p:nvPr/>
        </p:nvSpPr>
        <p:spPr>
          <a:xfrm>
            <a:off x="3986784" y="5566266"/>
            <a:ext cx="421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9999"/>
              </a:buClr>
              <a:defRPr/>
            </a:pPr>
            <a:r>
              <a:rPr lang="ru-RU" sz="1400" dirty="0">
                <a:solidFill>
                  <a:srgbClr val="3A3838">
                    <a:lumMod val="50000"/>
                  </a:srgbClr>
                </a:solidFill>
              </a:rPr>
              <a:t>Россия, 108811, Москва,</a:t>
            </a:r>
            <a:r>
              <a:rPr lang="en-US" sz="1400" dirty="0">
                <a:solidFill>
                  <a:srgbClr val="3A3838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3A3838">
                    <a:lumMod val="50000"/>
                  </a:srgbClr>
                </a:solidFill>
              </a:rPr>
              <a:t>район Солнцево,</a:t>
            </a:r>
            <a:r>
              <a:rPr lang="en-US" sz="1400" dirty="0">
                <a:solidFill>
                  <a:srgbClr val="3A3838">
                    <a:lumMod val="50000"/>
                  </a:srgbClr>
                </a:solidFill>
              </a:rPr>
              <a:t/>
            </a:r>
            <a:br>
              <a:rPr lang="en-US" sz="1400" dirty="0">
                <a:solidFill>
                  <a:srgbClr val="3A3838">
                    <a:lumMod val="50000"/>
                  </a:srgbClr>
                </a:solidFill>
              </a:rPr>
            </a:br>
            <a:r>
              <a:rPr lang="ru-RU" sz="1400" dirty="0">
                <a:solidFill>
                  <a:srgbClr val="3A3838">
                    <a:lumMod val="50000"/>
                  </a:srgbClr>
                </a:solidFill>
              </a:rPr>
              <a:t>Киевское ш., 22-й км., </a:t>
            </a:r>
            <a:r>
              <a:rPr lang="ru-RU" sz="1400" dirty="0">
                <a:solidFill>
                  <a:srgbClr val="3A3838"/>
                </a:solidFill>
              </a:rPr>
              <a:t>БЦ </a:t>
            </a:r>
            <a:r>
              <a:rPr lang="ru-RU" sz="1400" dirty="0" err="1">
                <a:solidFill>
                  <a:srgbClr val="3A3838"/>
                </a:solidFill>
              </a:rPr>
              <a:t>Комсити</a:t>
            </a:r>
            <a:r>
              <a:rPr lang="ru-RU" sz="1400" dirty="0">
                <a:solidFill>
                  <a:srgbClr val="3A3838"/>
                </a:solidFill>
              </a:rPr>
              <a:t>, </a:t>
            </a:r>
            <a:r>
              <a:rPr lang="ru-RU" sz="1400" dirty="0" err="1">
                <a:solidFill>
                  <a:srgbClr val="3A3838">
                    <a:lumMod val="50000"/>
                  </a:srgbClr>
                </a:solidFill>
              </a:rPr>
              <a:t>дв</a:t>
            </a:r>
            <a:r>
              <a:rPr lang="ru-RU" sz="1400" dirty="0">
                <a:solidFill>
                  <a:srgbClr val="3A3838">
                    <a:lumMod val="50000"/>
                  </a:srgbClr>
                </a:solidFill>
              </a:rPr>
              <a:t>. 6, стр.</a:t>
            </a:r>
            <a:r>
              <a:rPr lang="en-US" sz="1400" dirty="0">
                <a:solidFill>
                  <a:srgbClr val="3A3838">
                    <a:lumMod val="50000"/>
                  </a:srgbClr>
                </a:solidFill>
              </a:rPr>
              <a:t>1</a:t>
            </a:r>
            <a:endParaRPr lang="ru-RU" sz="1400" dirty="0">
              <a:solidFill>
                <a:srgbClr val="3A3838">
                  <a:lumMod val="50000"/>
                </a:srgbClr>
              </a:solidFill>
            </a:endParaRPr>
          </a:p>
          <a:p>
            <a:pPr lvl="0" algn="ctr">
              <a:buClr>
                <a:srgbClr val="009999"/>
              </a:buClr>
              <a:defRPr/>
            </a:pPr>
            <a:r>
              <a:rPr lang="ru-RU" sz="1400" dirty="0">
                <a:solidFill>
                  <a:srgbClr val="3A3838">
                    <a:lumMod val="50000"/>
                  </a:srgbClr>
                </a:solidFill>
              </a:rPr>
              <a:t>+ 7 (495) 775 31 20</a:t>
            </a:r>
            <a:r>
              <a:rPr lang="en-US" sz="1400" dirty="0">
                <a:solidFill>
                  <a:srgbClr val="3A3838">
                    <a:lumMod val="50000"/>
                  </a:srgbClr>
                </a:solidFill>
              </a:rPr>
              <a:t/>
            </a:r>
            <a:br>
              <a:rPr lang="en-US" sz="1400" dirty="0">
                <a:solidFill>
                  <a:srgbClr val="3A3838">
                    <a:lumMod val="50000"/>
                  </a:srgbClr>
                </a:solidFill>
              </a:rPr>
            </a:br>
            <a:r>
              <a:rPr lang="en-US" sz="1400" dirty="0">
                <a:solidFill>
                  <a:srgbClr val="3A3838">
                    <a:lumMod val="50000"/>
                  </a:srgbClr>
                </a:solidFill>
              </a:rPr>
              <a:t>security</a:t>
            </a:r>
            <a:r>
              <a:rPr lang="ru-RU" sz="1400" dirty="0">
                <a:solidFill>
                  <a:srgbClr val="3A3838">
                    <a:lumMod val="50000"/>
                  </a:srgbClr>
                </a:solidFill>
              </a:rPr>
              <a:t>@step.ru</a:t>
            </a:r>
            <a:r>
              <a:rPr lang="en-US" sz="1400" dirty="0">
                <a:solidFill>
                  <a:srgbClr val="3A3838">
                    <a:lumMod val="50000"/>
                  </a:srgbClr>
                </a:solidFill>
              </a:rPr>
              <a:t> |</a:t>
            </a:r>
            <a:r>
              <a:rPr lang="ru-RU" sz="1400" dirty="0">
                <a:solidFill>
                  <a:srgbClr val="3A3838">
                    <a:lumMod val="50000"/>
                  </a:srgbClr>
                </a:solidFill>
              </a:rPr>
              <a:t> step.ru</a:t>
            </a:r>
          </a:p>
        </p:txBody>
      </p:sp>
    </p:spTree>
    <p:extLst>
      <p:ext uri="{BB962C8B-B14F-4D97-AF65-F5344CB8AC3E}">
        <p14:creationId xmlns:p14="http://schemas.microsoft.com/office/powerpoint/2010/main" val="5640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3586B3-4AC7-4554-AFFF-6A753FE8DB07}"/>
              </a:ext>
            </a:extLst>
          </p:cNvPr>
          <p:cNvSpPr/>
          <p:nvPr/>
        </p:nvSpPr>
        <p:spPr>
          <a:xfrm>
            <a:off x="947737" y="1054835"/>
            <a:ext cx="10440987" cy="4402136"/>
          </a:xfrm>
          <a:prstGeom prst="roundRect">
            <a:avLst>
              <a:gd name="adj" fmla="val 3901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377809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200" kern="1200" dirty="0"/>
              <a:t>Передача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628A805-A4CF-4CB1-8D6A-6061B207D24C}"/>
              </a:ext>
            </a:extLst>
          </p:cNvPr>
          <p:cNvSpPr/>
          <p:nvPr/>
        </p:nvSpPr>
        <p:spPr>
          <a:xfrm>
            <a:off x="1961990" y="2247047"/>
            <a:ext cx="8412480" cy="770770"/>
          </a:xfrm>
          <a:custGeom>
            <a:avLst/>
            <a:gdLst>
              <a:gd name="connsiteX0" fmla="*/ 0 w 8412480"/>
              <a:gd name="connsiteY0" fmla="*/ 99084 h 990843"/>
              <a:gd name="connsiteX1" fmla="*/ 99084 w 8412480"/>
              <a:gd name="connsiteY1" fmla="*/ 0 h 990843"/>
              <a:gd name="connsiteX2" fmla="*/ 8313396 w 8412480"/>
              <a:gd name="connsiteY2" fmla="*/ 0 h 990843"/>
              <a:gd name="connsiteX3" fmla="*/ 8412480 w 8412480"/>
              <a:gd name="connsiteY3" fmla="*/ 99084 h 990843"/>
              <a:gd name="connsiteX4" fmla="*/ 8412480 w 8412480"/>
              <a:gd name="connsiteY4" fmla="*/ 891759 h 990843"/>
              <a:gd name="connsiteX5" fmla="*/ 8313396 w 8412480"/>
              <a:gd name="connsiteY5" fmla="*/ 990843 h 990843"/>
              <a:gd name="connsiteX6" fmla="*/ 99084 w 8412480"/>
              <a:gd name="connsiteY6" fmla="*/ 990843 h 990843"/>
              <a:gd name="connsiteX7" fmla="*/ 0 w 8412480"/>
              <a:gd name="connsiteY7" fmla="*/ 891759 h 990843"/>
              <a:gd name="connsiteX8" fmla="*/ 0 w 8412480"/>
              <a:gd name="connsiteY8" fmla="*/ 99084 h 9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2480" h="990843">
                <a:moveTo>
                  <a:pt x="0" y="99084"/>
                </a:moveTo>
                <a:cubicBezTo>
                  <a:pt x="0" y="44361"/>
                  <a:pt x="44361" y="0"/>
                  <a:pt x="99084" y="0"/>
                </a:cubicBezTo>
                <a:lnTo>
                  <a:pt x="8313396" y="0"/>
                </a:lnTo>
                <a:cubicBezTo>
                  <a:pt x="8368119" y="0"/>
                  <a:pt x="8412480" y="44361"/>
                  <a:pt x="8412480" y="99084"/>
                </a:cubicBezTo>
                <a:lnTo>
                  <a:pt x="8412480" y="891759"/>
                </a:lnTo>
                <a:cubicBezTo>
                  <a:pt x="8412480" y="946482"/>
                  <a:pt x="8368119" y="990843"/>
                  <a:pt x="8313396" y="990843"/>
                </a:cubicBezTo>
                <a:lnTo>
                  <a:pt x="99084" y="990843"/>
                </a:lnTo>
                <a:cubicBezTo>
                  <a:pt x="44361" y="990843"/>
                  <a:pt x="0" y="946482"/>
                  <a:pt x="0" y="891759"/>
                </a:cubicBezTo>
                <a:lnTo>
                  <a:pt x="0" y="99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101" tIns="128081" rIns="161101" bIns="128081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Предоставление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302980E8-E574-490D-B3BE-1F2B80898F31}"/>
              </a:ext>
            </a:extLst>
          </p:cNvPr>
          <p:cNvSpPr/>
          <p:nvPr/>
        </p:nvSpPr>
        <p:spPr>
          <a:xfrm>
            <a:off x="1961990" y="3199828"/>
            <a:ext cx="8412480" cy="770770"/>
          </a:xfrm>
          <a:custGeom>
            <a:avLst/>
            <a:gdLst>
              <a:gd name="connsiteX0" fmla="*/ 0 w 8412480"/>
              <a:gd name="connsiteY0" fmla="*/ 99084 h 990843"/>
              <a:gd name="connsiteX1" fmla="*/ 99084 w 8412480"/>
              <a:gd name="connsiteY1" fmla="*/ 0 h 990843"/>
              <a:gd name="connsiteX2" fmla="*/ 8313396 w 8412480"/>
              <a:gd name="connsiteY2" fmla="*/ 0 h 990843"/>
              <a:gd name="connsiteX3" fmla="*/ 8412480 w 8412480"/>
              <a:gd name="connsiteY3" fmla="*/ 99084 h 990843"/>
              <a:gd name="connsiteX4" fmla="*/ 8412480 w 8412480"/>
              <a:gd name="connsiteY4" fmla="*/ 891759 h 990843"/>
              <a:gd name="connsiteX5" fmla="*/ 8313396 w 8412480"/>
              <a:gd name="connsiteY5" fmla="*/ 990843 h 990843"/>
              <a:gd name="connsiteX6" fmla="*/ 99084 w 8412480"/>
              <a:gd name="connsiteY6" fmla="*/ 990843 h 990843"/>
              <a:gd name="connsiteX7" fmla="*/ 0 w 8412480"/>
              <a:gd name="connsiteY7" fmla="*/ 891759 h 990843"/>
              <a:gd name="connsiteX8" fmla="*/ 0 w 8412480"/>
              <a:gd name="connsiteY8" fmla="*/ 99084 h 9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2480" h="990843">
                <a:moveTo>
                  <a:pt x="0" y="99084"/>
                </a:moveTo>
                <a:cubicBezTo>
                  <a:pt x="0" y="44361"/>
                  <a:pt x="44361" y="0"/>
                  <a:pt x="99084" y="0"/>
                </a:cubicBezTo>
                <a:lnTo>
                  <a:pt x="8313396" y="0"/>
                </a:lnTo>
                <a:cubicBezTo>
                  <a:pt x="8368119" y="0"/>
                  <a:pt x="8412480" y="44361"/>
                  <a:pt x="8412480" y="99084"/>
                </a:cubicBezTo>
                <a:lnTo>
                  <a:pt x="8412480" y="891759"/>
                </a:lnTo>
                <a:cubicBezTo>
                  <a:pt x="8412480" y="946482"/>
                  <a:pt x="8368119" y="990843"/>
                  <a:pt x="8313396" y="990843"/>
                </a:cubicBezTo>
                <a:lnTo>
                  <a:pt x="99084" y="990843"/>
                </a:lnTo>
                <a:cubicBezTo>
                  <a:pt x="44361" y="990843"/>
                  <a:pt x="0" y="946482"/>
                  <a:pt x="0" y="891759"/>
                </a:cubicBezTo>
                <a:lnTo>
                  <a:pt x="0" y="99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101" tIns="128081" rIns="161101" bIns="128081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Распространение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E2B8FEE-F5C7-401C-B756-662AAF0132AF}"/>
              </a:ext>
            </a:extLst>
          </p:cNvPr>
          <p:cNvSpPr/>
          <p:nvPr/>
        </p:nvSpPr>
        <p:spPr>
          <a:xfrm>
            <a:off x="1961990" y="4152609"/>
            <a:ext cx="8412480" cy="770770"/>
          </a:xfrm>
          <a:custGeom>
            <a:avLst/>
            <a:gdLst>
              <a:gd name="connsiteX0" fmla="*/ 0 w 8412480"/>
              <a:gd name="connsiteY0" fmla="*/ 99084 h 990843"/>
              <a:gd name="connsiteX1" fmla="*/ 99084 w 8412480"/>
              <a:gd name="connsiteY1" fmla="*/ 0 h 990843"/>
              <a:gd name="connsiteX2" fmla="*/ 8313396 w 8412480"/>
              <a:gd name="connsiteY2" fmla="*/ 0 h 990843"/>
              <a:gd name="connsiteX3" fmla="*/ 8412480 w 8412480"/>
              <a:gd name="connsiteY3" fmla="*/ 99084 h 990843"/>
              <a:gd name="connsiteX4" fmla="*/ 8412480 w 8412480"/>
              <a:gd name="connsiteY4" fmla="*/ 891759 h 990843"/>
              <a:gd name="connsiteX5" fmla="*/ 8313396 w 8412480"/>
              <a:gd name="connsiteY5" fmla="*/ 990843 h 990843"/>
              <a:gd name="connsiteX6" fmla="*/ 99084 w 8412480"/>
              <a:gd name="connsiteY6" fmla="*/ 990843 h 990843"/>
              <a:gd name="connsiteX7" fmla="*/ 0 w 8412480"/>
              <a:gd name="connsiteY7" fmla="*/ 891759 h 990843"/>
              <a:gd name="connsiteX8" fmla="*/ 0 w 8412480"/>
              <a:gd name="connsiteY8" fmla="*/ 99084 h 9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2480" h="990843">
                <a:moveTo>
                  <a:pt x="0" y="99084"/>
                </a:moveTo>
                <a:cubicBezTo>
                  <a:pt x="0" y="44361"/>
                  <a:pt x="44361" y="0"/>
                  <a:pt x="99084" y="0"/>
                </a:cubicBezTo>
                <a:lnTo>
                  <a:pt x="8313396" y="0"/>
                </a:lnTo>
                <a:cubicBezTo>
                  <a:pt x="8368119" y="0"/>
                  <a:pt x="8412480" y="44361"/>
                  <a:pt x="8412480" y="99084"/>
                </a:cubicBezTo>
                <a:lnTo>
                  <a:pt x="8412480" y="891759"/>
                </a:lnTo>
                <a:cubicBezTo>
                  <a:pt x="8412480" y="946482"/>
                  <a:pt x="8368119" y="990843"/>
                  <a:pt x="8313396" y="990843"/>
                </a:cubicBezTo>
                <a:lnTo>
                  <a:pt x="99084" y="990843"/>
                </a:lnTo>
                <a:cubicBezTo>
                  <a:pt x="44361" y="990843"/>
                  <a:pt x="0" y="946482"/>
                  <a:pt x="0" y="891759"/>
                </a:cubicBezTo>
                <a:lnTo>
                  <a:pt x="0" y="99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101" tIns="128081" rIns="161101" bIns="128081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Доступ</a:t>
            </a:r>
          </a:p>
        </p:txBody>
      </p:sp>
    </p:spTree>
    <p:extLst>
      <p:ext uri="{BB962C8B-B14F-4D97-AF65-F5344CB8AC3E}">
        <p14:creationId xmlns:p14="http://schemas.microsoft.com/office/powerpoint/2010/main" val="302061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D52A8-402B-4884-9C30-6B5083BD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Неправомерная или случайная передача ПДн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D64BCB-64A7-4F23-A6A3-6F958549F056}"/>
              </a:ext>
            </a:extLst>
          </p:cNvPr>
          <p:cNvSpPr/>
          <p:nvPr/>
        </p:nvSpPr>
        <p:spPr>
          <a:xfrm>
            <a:off x="2536548" y="5618531"/>
            <a:ext cx="7015439" cy="540000"/>
          </a:xfrm>
          <a:prstGeom prst="roundRect">
            <a:avLst>
              <a:gd name="adj" fmla="val 15743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Повлекла нарушение прав субъектов </a:t>
            </a:r>
            <a:r>
              <a:rPr lang="ru-RU" dirty="0" err="1">
                <a:solidFill>
                  <a:schemeClr val="tx1"/>
                </a:solidFill>
              </a:rPr>
              <a:t>ПДн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63FABE8-0229-4483-836E-757FC1D82A80}"/>
              </a:ext>
            </a:extLst>
          </p:cNvPr>
          <p:cNvSpPr/>
          <p:nvPr/>
        </p:nvSpPr>
        <p:spPr>
          <a:xfrm>
            <a:off x="2561391" y="1209529"/>
            <a:ext cx="3384437" cy="1980000"/>
          </a:xfrm>
          <a:prstGeom prst="roundRect">
            <a:avLst>
              <a:gd name="adj" fmla="val 7135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Правовые основания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E7C87C6-16BB-4C05-9374-B1172B072470}"/>
              </a:ext>
            </a:extLst>
          </p:cNvPr>
          <p:cNvSpPr/>
          <p:nvPr/>
        </p:nvSpPr>
        <p:spPr>
          <a:xfrm>
            <a:off x="6167551" y="1209529"/>
            <a:ext cx="3384437" cy="1980000"/>
          </a:xfrm>
          <a:prstGeom prst="roundRect">
            <a:avLst>
              <a:gd name="adj" fmla="val 5705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Цели обработки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DFA6960-53CE-416C-A334-31240F305CD9}"/>
              </a:ext>
            </a:extLst>
          </p:cNvPr>
          <p:cNvSpPr/>
          <p:nvPr/>
        </p:nvSpPr>
        <p:spPr>
          <a:xfrm>
            <a:off x="2561391" y="3427876"/>
            <a:ext cx="3384437" cy="1980000"/>
          </a:xfrm>
          <a:prstGeom prst="roundRect">
            <a:avLst>
              <a:gd name="adj" fmla="val 7135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Объем данных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3910C4D-C4FB-41DF-BBA4-52BC6E0CDAF0}"/>
              </a:ext>
            </a:extLst>
          </p:cNvPr>
          <p:cNvSpPr/>
          <p:nvPr/>
        </p:nvSpPr>
        <p:spPr>
          <a:xfrm>
            <a:off x="6167551" y="3427876"/>
            <a:ext cx="3384437" cy="1980000"/>
          </a:xfrm>
          <a:prstGeom prst="roundRect">
            <a:avLst>
              <a:gd name="adj" fmla="val 6658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Содержание данных</a:t>
            </a:r>
          </a:p>
        </p:txBody>
      </p:sp>
    </p:spTree>
    <p:extLst>
      <p:ext uri="{BB962C8B-B14F-4D97-AF65-F5344CB8AC3E}">
        <p14:creationId xmlns:p14="http://schemas.microsoft.com/office/powerpoint/2010/main" val="11525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6BB2887-E4A4-4284-8DD0-0335DC76442A}"/>
              </a:ext>
            </a:extLst>
          </p:cNvPr>
          <p:cNvSpPr/>
          <p:nvPr/>
        </p:nvSpPr>
        <p:spPr>
          <a:xfrm>
            <a:off x="3119024" y="505326"/>
            <a:ext cx="8280000" cy="1217114"/>
          </a:xfrm>
          <a:prstGeom prst="roundRect">
            <a:avLst>
              <a:gd name="adj" fmla="val 1013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Достоинство личности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68F6DFA-BB47-427C-868C-457DA5017FAB}"/>
              </a:ext>
            </a:extLst>
          </p:cNvPr>
          <p:cNvSpPr/>
          <p:nvPr/>
        </p:nvSpPr>
        <p:spPr>
          <a:xfrm>
            <a:off x="3119024" y="1940836"/>
            <a:ext cx="8280000" cy="1217114"/>
          </a:xfrm>
          <a:prstGeom prst="roundRect">
            <a:avLst>
              <a:gd name="adj" fmla="val 8702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Неприкосновенность частной жизни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3B6AA9D-7F82-4670-8C51-6E8EE69E5909}"/>
              </a:ext>
            </a:extLst>
          </p:cNvPr>
          <p:cNvSpPr/>
          <p:nvPr/>
        </p:nvSpPr>
        <p:spPr>
          <a:xfrm>
            <a:off x="3119024" y="3376347"/>
            <a:ext cx="8280000" cy="1217114"/>
          </a:xfrm>
          <a:prstGeom prst="roundRect">
            <a:avLst>
              <a:gd name="adj" fmla="val 10629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Личная и семейная тайна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C2B982D-F2D7-4E6D-82F5-C8DF234B3B80}"/>
              </a:ext>
            </a:extLst>
          </p:cNvPr>
          <p:cNvSpPr/>
          <p:nvPr/>
        </p:nvSpPr>
        <p:spPr>
          <a:xfrm>
            <a:off x="3119024" y="4811857"/>
            <a:ext cx="8280000" cy="1217114"/>
          </a:xfrm>
          <a:prstGeom prst="roundRect">
            <a:avLst>
              <a:gd name="adj" fmla="val 10139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Право определять и указывать свою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национальную принадлежность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1E335DC-A8EE-44F9-BEB2-4247EAA081AC}"/>
              </a:ext>
            </a:extLst>
          </p:cNvPr>
          <p:cNvGrpSpPr/>
          <p:nvPr/>
        </p:nvGrpSpPr>
        <p:grpSpPr>
          <a:xfrm>
            <a:off x="1139976" y="1879549"/>
            <a:ext cx="1458912" cy="1138272"/>
            <a:chOff x="1139976" y="1743326"/>
            <a:chExt cx="1458912" cy="1138272"/>
          </a:xfrm>
        </p:grpSpPr>
        <p:pic>
          <p:nvPicPr>
            <p:cNvPr id="6" name="Рисунок 5" descr="Глава 3 152-ФЗ">
              <a:extLst>
                <a:ext uri="{FF2B5EF4-FFF2-40B4-BE49-F238E27FC236}">
                  <a16:creationId xmlns:a16="http://schemas.microsoft.com/office/drawing/2014/main" id="{12618616-E1CD-4887-818B-9339E94ED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12232" y="1743326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65545E-1F92-41FF-83D9-DCC99316F44C}"/>
                </a:ext>
              </a:extLst>
            </p:cNvPr>
            <p:cNvSpPr txBox="1"/>
            <p:nvPr/>
          </p:nvSpPr>
          <p:spPr>
            <a:xfrm>
              <a:off x="1139976" y="2659999"/>
              <a:ext cx="145891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dirty="0"/>
                <a:t>Конституция РФ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AC84FEA-D95C-4053-8A60-2407C1B4232A}"/>
              </a:ext>
            </a:extLst>
          </p:cNvPr>
          <p:cNvGrpSpPr/>
          <p:nvPr/>
        </p:nvGrpSpPr>
        <p:grpSpPr>
          <a:xfrm>
            <a:off x="1139976" y="3222156"/>
            <a:ext cx="1458912" cy="1160621"/>
            <a:chOff x="1139976" y="3191483"/>
            <a:chExt cx="1458912" cy="1160621"/>
          </a:xfrm>
        </p:grpSpPr>
        <p:pic>
          <p:nvPicPr>
            <p:cNvPr id="7" name="Рисунок 6" descr="Закрытая книга">
              <a:extLst>
                <a:ext uri="{FF2B5EF4-FFF2-40B4-BE49-F238E27FC236}">
                  <a16:creationId xmlns:a16="http://schemas.microsoft.com/office/drawing/2014/main" id="{C2446632-D422-447C-BB6F-734B78AE2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12232" y="3191483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7A39B-CC04-43C0-83FB-CB85531522AA}"/>
                </a:ext>
              </a:extLst>
            </p:cNvPr>
            <p:cNvSpPr txBox="1"/>
            <p:nvPr/>
          </p:nvSpPr>
          <p:spPr>
            <a:xfrm>
              <a:off x="1139976" y="4105883"/>
              <a:ext cx="145891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/>
                <a:t>152-ФЗ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FC6F6CA-8BB0-4B62-8FFF-C195F9E45963}"/>
              </a:ext>
            </a:extLst>
          </p:cNvPr>
          <p:cNvGrpSpPr/>
          <p:nvPr/>
        </p:nvGrpSpPr>
        <p:grpSpPr>
          <a:xfrm>
            <a:off x="1040070" y="4587111"/>
            <a:ext cx="1658723" cy="1574890"/>
            <a:chOff x="1040070" y="4587111"/>
            <a:chExt cx="1658723" cy="1574890"/>
          </a:xfrm>
        </p:grpSpPr>
        <p:pic>
          <p:nvPicPr>
            <p:cNvPr id="11" name="Рисунок 10" descr="Молоток судьи">
              <a:extLst>
                <a:ext uri="{FF2B5EF4-FFF2-40B4-BE49-F238E27FC236}">
                  <a16:creationId xmlns:a16="http://schemas.microsoft.com/office/drawing/2014/main" id="{06571866-D513-4193-AC40-EAE883160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412232" y="4587111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CE029-AEBE-4393-BC74-DCB0333E3B9D}"/>
                </a:ext>
              </a:extLst>
            </p:cNvPr>
            <p:cNvSpPr txBox="1"/>
            <p:nvPr/>
          </p:nvSpPr>
          <p:spPr>
            <a:xfrm>
              <a:off x="1040070" y="5497204"/>
              <a:ext cx="1658723" cy="6647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dirty="0"/>
                <a:t>Постановление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/>
                <a:t>Конституционного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ru-RU" sz="1600" dirty="0"/>
                <a:t>суда</a:t>
              </a:r>
            </a:p>
          </p:txBody>
        </p:sp>
      </p:grp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94223404-A646-4928-8378-83D3DD07A416}"/>
              </a:ext>
            </a:extLst>
          </p:cNvPr>
          <p:cNvSpPr/>
          <p:nvPr/>
        </p:nvSpPr>
        <p:spPr>
          <a:xfrm>
            <a:off x="798513" y="295169"/>
            <a:ext cx="2103120" cy="1448157"/>
          </a:xfrm>
          <a:custGeom>
            <a:avLst/>
            <a:gdLst>
              <a:gd name="connsiteX0" fmla="*/ 0 w 2103120"/>
              <a:gd name="connsiteY0" fmla="*/ 0 h 5815013"/>
              <a:gd name="connsiteX1" fmla="*/ 2103120 w 2103120"/>
              <a:gd name="connsiteY1" fmla="*/ 0 h 5815013"/>
              <a:gd name="connsiteX2" fmla="*/ 2103120 w 2103120"/>
              <a:gd name="connsiteY2" fmla="*/ 5815013 h 5815013"/>
              <a:gd name="connsiteX3" fmla="*/ 0 w 2103120"/>
              <a:gd name="connsiteY3" fmla="*/ 5815013 h 5815013"/>
              <a:gd name="connsiteX4" fmla="*/ 0 w 2103120"/>
              <a:gd name="connsiteY4" fmla="*/ 0 h 581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120" h="5815013">
                <a:moveTo>
                  <a:pt x="0" y="0"/>
                </a:moveTo>
                <a:lnTo>
                  <a:pt x="2103120" y="0"/>
                </a:lnTo>
                <a:lnTo>
                  <a:pt x="2103120" y="5815013"/>
                </a:lnTo>
                <a:lnTo>
                  <a:pt x="0" y="58150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t" anchorCtr="0">
            <a:noAutofit/>
          </a:bodyPr>
          <a:lstStyle/>
          <a:p>
            <a:pPr defTabSz="1466850">
              <a:lnSpc>
                <a:spcPct val="90000"/>
              </a:lnSpc>
              <a:spcAft>
                <a:spcPct val="35000"/>
              </a:spcAft>
            </a:pPr>
            <a:r>
              <a:rPr lang="ru-RU" sz="3200" dirty="0"/>
              <a:t>Права субъектов ПДн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F48CD0-77A7-4650-8447-D36BE83D6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52085" y="750232"/>
            <a:ext cx="3127684" cy="52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97FC17-49DD-4FDA-85E1-BFEA2C71E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75926" y="-13648"/>
            <a:ext cx="6161114" cy="6879281"/>
          </a:xfrm>
          <a:prstGeom prst="rect">
            <a:avLst/>
          </a:prstGeom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D36C712-77B0-4BD1-93AB-E64FD5FEC8E6}"/>
              </a:ext>
            </a:extLst>
          </p:cNvPr>
          <p:cNvSpPr/>
          <p:nvPr/>
        </p:nvSpPr>
        <p:spPr>
          <a:xfrm>
            <a:off x="947738" y="1117023"/>
            <a:ext cx="2152737" cy="1195965"/>
          </a:xfrm>
          <a:custGeom>
            <a:avLst/>
            <a:gdLst>
              <a:gd name="connsiteX0" fmla="*/ 0 w 2152737"/>
              <a:gd name="connsiteY0" fmla="*/ 119597 h 1195965"/>
              <a:gd name="connsiteX1" fmla="*/ 119597 w 2152737"/>
              <a:gd name="connsiteY1" fmla="*/ 0 h 1195965"/>
              <a:gd name="connsiteX2" fmla="*/ 2033141 w 2152737"/>
              <a:gd name="connsiteY2" fmla="*/ 0 h 1195965"/>
              <a:gd name="connsiteX3" fmla="*/ 2152738 w 2152737"/>
              <a:gd name="connsiteY3" fmla="*/ 119597 h 1195965"/>
              <a:gd name="connsiteX4" fmla="*/ 2152737 w 2152737"/>
              <a:gd name="connsiteY4" fmla="*/ 1076369 h 1195965"/>
              <a:gd name="connsiteX5" fmla="*/ 2033140 w 2152737"/>
              <a:gd name="connsiteY5" fmla="*/ 1195966 h 1195965"/>
              <a:gd name="connsiteX6" fmla="*/ 119597 w 2152737"/>
              <a:gd name="connsiteY6" fmla="*/ 1195965 h 1195965"/>
              <a:gd name="connsiteX7" fmla="*/ 0 w 2152737"/>
              <a:gd name="connsiteY7" fmla="*/ 1076368 h 1195965"/>
              <a:gd name="connsiteX8" fmla="*/ 0 w 2152737"/>
              <a:gd name="connsiteY8" fmla="*/ 119597 h 119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737" h="1195965">
                <a:moveTo>
                  <a:pt x="0" y="119597"/>
                </a:moveTo>
                <a:cubicBezTo>
                  <a:pt x="0" y="53545"/>
                  <a:pt x="53545" y="0"/>
                  <a:pt x="119597" y="0"/>
                </a:cubicBezTo>
                <a:lnTo>
                  <a:pt x="2033141" y="0"/>
                </a:lnTo>
                <a:cubicBezTo>
                  <a:pt x="2099193" y="0"/>
                  <a:pt x="2152738" y="53545"/>
                  <a:pt x="2152738" y="119597"/>
                </a:cubicBezTo>
                <a:cubicBezTo>
                  <a:pt x="2152738" y="438521"/>
                  <a:pt x="2152737" y="757445"/>
                  <a:pt x="2152737" y="1076369"/>
                </a:cubicBezTo>
                <a:cubicBezTo>
                  <a:pt x="2152737" y="1142421"/>
                  <a:pt x="2099192" y="1195966"/>
                  <a:pt x="2033140" y="1195966"/>
                </a:cubicBezTo>
                <a:lnTo>
                  <a:pt x="119597" y="1195965"/>
                </a:lnTo>
                <a:cubicBezTo>
                  <a:pt x="53545" y="1195965"/>
                  <a:pt x="0" y="1142420"/>
                  <a:pt x="0" y="1076368"/>
                </a:cubicBezTo>
                <a:lnTo>
                  <a:pt x="0" y="11959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139" tIns="153139" rIns="153139" bIns="153139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Вред субъекту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B2631C9-CCC9-4A84-A158-DCBCEF98A96C}"/>
              </a:ext>
            </a:extLst>
          </p:cNvPr>
          <p:cNvSpPr/>
          <p:nvPr/>
        </p:nvSpPr>
        <p:spPr>
          <a:xfrm>
            <a:off x="9046905" y="1117023"/>
            <a:ext cx="2152737" cy="1195965"/>
          </a:xfrm>
          <a:custGeom>
            <a:avLst/>
            <a:gdLst>
              <a:gd name="connsiteX0" fmla="*/ 0 w 2152737"/>
              <a:gd name="connsiteY0" fmla="*/ 119597 h 1195965"/>
              <a:gd name="connsiteX1" fmla="*/ 119597 w 2152737"/>
              <a:gd name="connsiteY1" fmla="*/ 0 h 1195965"/>
              <a:gd name="connsiteX2" fmla="*/ 2033141 w 2152737"/>
              <a:gd name="connsiteY2" fmla="*/ 0 h 1195965"/>
              <a:gd name="connsiteX3" fmla="*/ 2152738 w 2152737"/>
              <a:gd name="connsiteY3" fmla="*/ 119597 h 1195965"/>
              <a:gd name="connsiteX4" fmla="*/ 2152737 w 2152737"/>
              <a:gd name="connsiteY4" fmla="*/ 1076369 h 1195965"/>
              <a:gd name="connsiteX5" fmla="*/ 2033140 w 2152737"/>
              <a:gd name="connsiteY5" fmla="*/ 1195966 h 1195965"/>
              <a:gd name="connsiteX6" fmla="*/ 119597 w 2152737"/>
              <a:gd name="connsiteY6" fmla="*/ 1195965 h 1195965"/>
              <a:gd name="connsiteX7" fmla="*/ 0 w 2152737"/>
              <a:gd name="connsiteY7" fmla="*/ 1076368 h 1195965"/>
              <a:gd name="connsiteX8" fmla="*/ 0 w 2152737"/>
              <a:gd name="connsiteY8" fmla="*/ 119597 h 119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737" h="1195965">
                <a:moveTo>
                  <a:pt x="0" y="119597"/>
                </a:moveTo>
                <a:cubicBezTo>
                  <a:pt x="0" y="53545"/>
                  <a:pt x="53545" y="0"/>
                  <a:pt x="119597" y="0"/>
                </a:cubicBezTo>
                <a:lnTo>
                  <a:pt x="2033141" y="0"/>
                </a:lnTo>
                <a:cubicBezTo>
                  <a:pt x="2099193" y="0"/>
                  <a:pt x="2152738" y="53545"/>
                  <a:pt x="2152738" y="119597"/>
                </a:cubicBezTo>
                <a:cubicBezTo>
                  <a:pt x="2152738" y="438521"/>
                  <a:pt x="2152737" y="757445"/>
                  <a:pt x="2152737" y="1076369"/>
                </a:cubicBezTo>
                <a:cubicBezTo>
                  <a:pt x="2152737" y="1142421"/>
                  <a:pt x="2099192" y="1195966"/>
                  <a:pt x="2033140" y="1195966"/>
                </a:cubicBezTo>
                <a:lnTo>
                  <a:pt x="119597" y="1195965"/>
                </a:lnTo>
                <a:cubicBezTo>
                  <a:pt x="53545" y="1195965"/>
                  <a:pt x="0" y="1142420"/>
                  <a:pt x="0" y="1076368"/>
                </a:cubicBezTo>
                <a:lnTo>
                  <a:pt x="0" y="119597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139" tIns="153139" rIns="153139" bIns="153139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Затраты оператора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45C5028-5E77-4EA5-8CBB-0084EF92BDCD}"/>
              </a:ext>
            </a:extLst>
          </p:cNvPr>
          <p:cNvGrpSpPr/>
          <p:nvPr/>
        </p:nvGrpSpPr>
        <p:grpSpPr>
          <a:xfrm>
            <a:off x="6375461" y="2405311"/>
            <a:ext cx="2275056" cy="2945046"/>
            <a:chOff x="8892771" y="2272286"/>
            <a:chExt cx="2275056" cy="2945046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F379555-DB58-449C-82C6-3B1E2FB66DFF}"/>
                </a:ext>
              </a:extLst>
            </p:cNvPr>
            <p:cNvSpPr/>
            <p:nvPr/>
          </p:nvSpPr>
          <p:spPr>
            <a:xfrm rot="2976">
              <a:off x="8892771" y="4533332"/>
              <a:ext cx="2267810" cy="684000"/>
            </a:xfrm>
            <a:prstGeom prst="roundRect">
              <a:avLst>
                <a:gd name="adj" fmla="val 11275"/>
              </a:avLst>
            </a:prstGeom>
            <a:solidFill>
              <a:schemeClr val="tx2">
                <a:alpha val="93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56" tIns="89355" rIns="89355" bIns="8935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kern="1200" dirty="0"/>
                <a:t>Штрафы и судебные издержки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1DEB3E-C9D4-49CD-AA5C-5034407171D9}"/>
                </a:ext>
              </a:extLst>
            </p:cNvPr>
            <p:cNvSpPr/>
            <p:nvPr/>
          </p:nvSpPr>
          <p:spPr>
            <a:xfrm rot="2976">
              <a:off x="8895185" y="3779650"/>
              <a:ext cx="2267810" cy="684000"/>
            </a:xfrm>
            <a:prstGeom prst="roundRect">
              <a:avLst>
                <a:gd name="adj" fmla="val 13432"/>
              </a:avLst>
            </a:prstGeom>
            <a:solidFill>
              <a:schemeClr val="tx2">
                <a:alpha val="93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56" tIns="89355" rIns="89355" bIns="8935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kern="1200" dirty="0"/>
                <a:t>Компенсации субъектам ПДн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6E17CC7C-EF4C-42DA-B236-1D785FA94B1E}"/>
                </a:ext>
              </a:extLst>
            </p:cNvPr>
            <p:cNvSpPr/>
            <p:nvPr/>
          </p:nvSpPr>
          <p:spPr>
            <a:xfrm rot="2976">
              <a:off x="8897601" y="3025968"/>
              <a:ext cx="2267810" cy="684000"/>
            </a:xfrm>
            <a:prstGeom prst="roundRect">
              <a:avLst>
                <a:gd name="adj" fmla="val 11272"/>
              </a:avLst>
            </a:prstGeom>
            <a:solidFill>
              <a:schemeClr val="tx2">
                <a:alpha val="93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56" tIns="89355" rIns="89355" bIns="8935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kern="1200" dirty="0"/>
                <a:t>Репутация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E67138-F3B0-471A-9535-E5C1F3B15565}"/>
                </a:ext>
              </a:extLst>
            </p:cNvPr>
            <p:cNvSpPr/>
            <p:nvPr/>
          </p:nvSpPr>
          <p:spPr>
            <a:xfrm rot="2976">
              <a:off x="8900017" y="2272286"/>
              <a:ext cx="2267810" cy="684000"/>
            </a:xfrm>
            <a:prstGeom prst="roundRect">
              <a:avLst>
                <a:gd name="adj" fmla="val 12355"/>
              </a:avLst>
            </a:prstGeom>
            <a:solidFill>
              <a:schemeClr val="tx2">
                <a:alpha val="93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56" tIns="89355" rIns="89355" bIns="8935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kern="1200" dirty="0"/>
                <a:t>Применение защитных мер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A6AB3BD-2031-4024-B7B1-BCB8E5000454}"/>
              </a:ext>
            </a:extLst>
          </p:cNvPr>
          <p:cNvGrpSpPr/>
          <p:nvPr/>
        </p:nvGrpSpPr>
        <p:grpSpPr>
          <a:xfrm>
            <a:off x="3011158" y="2836266"/>
            <a:ext cx="2165513" cy="1635018"/>
            <a:chOff x="3011158" y="2836266"/>
            <a:chExt cx="2165513" cy="163501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03D89363-3336-4400-BC47-A18C2CB7EDBB}"/>
                </a:ext>
              </a:extLst>
            </p:cNvPr>
            <p:cNvSpPr/>
            <p:nvPr/>
          </p:nvSpPr>
          <p:spPr>
            <a:xfrm rot="2491">
              <a:off x="3011158" y="3684515"/>
              <a:ext cx="2163218" cy="786769"/>
            </a:xfrm>
            <a:prstGeom prst="roundRect">
              <a:avLst>
                <a:gd name="adj" fmla="val 12261"/>
              </a:avLst>
            </a:prstGeom>
            <a:solidFill>
              <a:schemeClr val="accent3">
                <a:alpha val="93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56" tIns="89355" rIns="89355" bIns="8935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kern="1200" dirty="0"/>
                <a:t>Имущественный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6C8ACBF-402E-44A4-A328-2FF81606AB62}"/>
                </a:ext>
              </a:extLst>
            </p:cNvPr>
            <p:cNvSpPr/>
            <p:nvPr/>
          </p:nvSpPr>
          <p:spPr>
            <a:xfrm rot="2491">
              <a:off x="3013453" y="2836266"/>
              <a:ext cx="2163218" cy="786769"/>
            </a:xfrm>
            <a:prstGeom prst="roundRect">
              <a:avLst>
                <a:gd name="adj" fmla="val 13362"/>
              </a:avLst>
            </a:prstGeom>
            <a:solidFill>
              <a:schemeClr val="accent3">
                <a:alpha val="93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56" tIns="89355" rIns="89355" bIns="8935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kern="1200" dirty="0"/>
                <a:t>Физические </a:t>
              </a:r>
              <a:r>
                <a:rPr lang="en-US" kern="1200" dirty="0"/>
                <a:t/>
              </a:r>
              <a:br>
                <a:rPr lang="en-US" kern="1200" dirty="0"/>
              </a:br>
              <a:r>
                <a:rPr lang="ru-RU" kern="1200" dirty="0"/>
                <a:t>и нравственные страдания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88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A652D-DA51-47DD-AB80-950B0BE7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Откуда я могу узнать об утечке?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532DE4E-B216-4778-A8A7-E5CE21D3796B}"/>
              </a:ext>
            </a:extLst>
          </p:cNvPr>
          <p:cNvSpPr/>
          <p:nvPr/>
        </p:nvSpPr>
        <p:spPr>
          <a:xfrm>
            <a:off x="947738" y="1209086"/>
            <a:ext cx="8039561" cy="792000"/>
          </a:xfrm>
          <a:prstGeom prst="roundRect">
            <a:avLst>
              <a:gd name="adj" fmla="val 19337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Результаты внутреннего контроля и мониторинга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A6FEB9E-F6A1-46BD-82EE-4581A5418414}"/>
              </a:ext>
            </a:extLst>
          </p:cNvPr>
          <p:cNvSpPr/>
          <p:nvPr/>
        </p:nvSpPr>
        <p:spPr>
          <a:xfrm>
            <a:off x="1548095" y="2217189"/>
            <a:ext cx="8039561" cy="79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Результаты анализа защищенности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0DDBC38-4097-4985-8128-37B11C70CF99}"/>
              </a:ext>
            </a:extLst>
          </p:cNvPr>
          <p:cNvSpPr/>
          <p:nvPr/>
        </p:nvSpPr>
        <p:spPr>
          <a:xfrm>
            <a:off x="2148451" y="3225292"/>
            <a:ext cx="8039561" cy="79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Обращения субъекта ПДн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90A233E-AA4C-4492-95B8-53AA7EAB50B2}"/>
              </a:ext>
            </a:extLst>
          </p:cNvPr>
          <p:cNvSpPr/>
          <p:nvPr/>
        </p:nvSpPr>
        <p:spPr>
          <a:xfrm>
            <a:off x="2748807" y="4233395"/>
            <a:ext cx="8039561" cy="79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Уведомления от РКН, Банка России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48DDE70-B0D2-4A85-B312-B89B638E049A}"/>
              </a:ext>
            </a:extLst>
          </p:cNvPr>
          <p:cNvSpPr/>
          <p:nvPr/>
        </p:nvSpPr>
        <p:spPr>
          <a:xfrm>
            <a:off x="3349164" y="5241498"/>
            <a:ext cx="8039561" cy="79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tx1"/>
                </a:solidFill>
              </a:rPr>
              <a:t>Постановление о производстве следственного 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5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27">
            <a:extLst>
              <a:ext uri="{FF2B5EF4-FFF2-40B4-BE49-F238E27FC236}">
                <a16:creationId xmlns:a16="http://schemas.microsoft.com/office/drawing/2014/main" id="{93BE403B-7B22-40B2-808A-3107625937D9}"/>
              </a:ext>
            </a:extLst>
          </p:cNvPr>
          <p:cNvSpPr/>
          <p:nvPr/>
        </p:nvSpPr>
        <p:spPr>
          <a:xfrm>
            <a:off x="947737" y="1086149"/>
            <a:ext cx="10440987" cy="5090813"/>
          </a:xfrm>
          <a:prstGeom prst="roundRect">
            <a:avLst>
              <a:gd name="adj" fmla="val 2151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280A1-57D1-4BD1-B266-C9A293DE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какие вопросы нужно себе ответить?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843B021-F615-48CE-A79E-A25262B21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00024"/>
              </p:ext>
            </p:extLst>
          </p:nvPr>
        </p:nvGraphicFramePr>
        <p:xfrm>
          <a:off x="947738" y="1086149"/>
          <a:ext cx="10440987" cy="50809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9762">
                  <a:extLst>
                    <a:ext uri="{9D8B030D-6E8A-4147-A177-3AD203B41FA5}">
                      <a16:colId xmlns:a16="http://schemas.microsoft.com/office/drawing/2014/main" val="2308958969"/>
                    </a:ext>
                  </a:extLst>
                </a:gridCol>
                <a:gridCol w="8531225">
                  <a:extLst>
                    <a:ext uri="{9D8B030D-6E8A-4147-A177-3AD203B41FA5}">
                      <a16:colId xmlns:a16="http://schemas.microsoft.com/office/drawing/2014/main" val="3322177942"/>
                    </a:ext>
                  </a:extLst>
                </a:gridCol>
              </a:tblGrid>
              <a:tr h="99011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Установление факта утечки</a:t>
                      </a:r>
                    </a:p>
                  </a:txBody>
                  <a:tcPr marL="144000" marR="144000" marT="108000" marB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Передача ПДн произошла?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Источник ПДн – мои БД или документы на бумажном носителе?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Были ли правовые основания для передачи?</a:t>
                      </a:r>
                    </a:p>
                  </a:txBody>
                  <a:tcPr marL="144000" marR="144000" marT="108000" marB="108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126899"/>
                  </a:ext>
                </a:extLst>
              </a:tr>
              <a:tr h="204479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Расследование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и реагирование</a:t>
                      </a:r>
                    </a:p>
                  </a:txBody>
                  <a:tcPr marL="144000" marR="144000" marT="108000" marB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Лица, которые осуществили передачу могут быть установлены?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Нарушители – мои работники или подрядчики?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Лица, которым была осуществлена передача могут быть установлены?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Какой вред субъекту мог быть нанесен?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Как давно могла произойти передача?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Каким способом произошла передача?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Есть ли (вероятность возникновения) аналогичные случаи в ближайшем времени?</a:t>
                      </a:r>
                    </a:p>
                  </a:txBody>
                  <a:tcPr marL="144000" marR="144000" marT="108000" marB="108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477260"/>
                  </a:ext>
                </a:extLst>
              </a:tr>
              <a:tr h="204479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Корректирующие меры</a:t>
                      </a:r>
                    </a:p>
                  </a:txBody>
                  <a:tcPr marL="144000" marR="144000" marT="108000" marB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Что я могу сделать, чтобы минимизировать вред субъекту?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Какой ущерб компании может быть нанесен?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Что я могу сделать, чтобы минимизировать ущерб компании?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Что я могу сделать, чтобы предотвратить повторение подобных случаев?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Что я могу сделать, чтобы раньше обнаруживать или точнее предугадывать возможность возникновения аналогичных событий?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Сколько могут стоить корректирующие меры?</a:t>
                      </a:r>
                    </a:p>
                  </a:txBody>
                  <a:tcPr marL="144000" marR="144000" marT="108000" marB="108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8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49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00086-30B2-4731-8575-3FDCC283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точно «утекло» у меня?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A07BD1-25A2-4BF6-84E7-22E1F505A5FD}"/>
              </a:ext>
            </a:extLst>
          </p:cNvPr>
          <p:cNvSpPr/>
          <p:nvPr/>
        </p:nvSpPr>
        <p:spPr>
          <a:xfrm>
            <a:off x="2561391" y="1341438"/>
            <a:ext cx="3384437" cy="2230878"/>
          </a:xfrm>
          <a:prstGeom prst="roundRect">
            <a:avLst>
              <a:gd name="adj" fmla="val 7135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Уникальность данных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745C1CD-115D-4CA1-9C88-D536C61754CF}"/>
              </a:ext>
            </a:extLst>
          </p:cNvPr>
          <p:cNvSpPr/>
          <p:nvPr/>
        </p:nvSpPr>
        <p:spPr>
          <a:xfrm>
            <a:off x="6284272" y="1341438"/>
            <a:ext cx="3384437" cy="2230878"/>
          </a:xfrm>
          <a:prstGeom prst="roundRect">
            <a:avLst>
              <a:gd name="adj" fmla="val 5705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Уникальность структуры данных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4ABB84C-4D80-486F-A847-EF6AA50675A2}"/>
              </a:ext>
            </a:extLst>
          </p:cNvPr>
          <p:cNvSpPr/>
          <p:nvPr/>
        </p:nvSpPr>
        <p:spPr>
          <a:xfrm>
            <a:off x="2561391" y="3910760"/>
            <a:ext cx="3384437" cy="2230878"/>
          </a:xfrm>
          <a:prstGeom prst="roundRect">
            <a:avLst>
              <a:gd name="adj" fmla="val 7135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Уникальность структуры набора данных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F6D3F2A-CB3E-49A2-B4A0-F0B3957F5322}"/>
              </a:ext>
            </a:extLst>
          </p:cNvPr>
          <p:cNvSpPr/>
          <p:nvPr/>
        </p:nvSpPr>
        <p:spPr>
          <a:xfrm>
            <a:off x="6284272" y="3910760"/>
            <a:ext cx="3384437" cy="2230878"/>
          </a:xfrm>
          <a:prstGeom prst="roundRect">
            <a:avLst>
              <a:gd name="adj" fmla="val 6658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/>
              <a:t>Шаблоны документов </a:t>
            </a:r>
            <a:br>
              <a:rPr lang="ru-RU" sz="2000" kern="1200" dirty="0"/>
            </a:br>
            <a:r>
              <a:rPr lang="ru-RU" sz="2000" kern="1200" dirty="0"/>
              <a:t>и реквизиты</a:t>
            </a:r>
          </a:p>
        </p:txBody>
      </p:sp>
    </p:spTree>
    <p:extLst>
      <p:ext uri="{BB962C8B-B14F-4D97-AF65-F5344CB8AC3E}">
        <p14:creationId xmlns:p14="http://schemas.microsoft.com/office/powerpoint/2010/main" val="85808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7">
            <a:extLst>
              <a:ext uri="{FF2B5EF4-FFF2-40B4-BE49-F238E27FC236}">
                <a16:creationId xmlns:a16="http://schemas.microsoft.com/office/drawing/2014/main" id="{4933CD1E-390E-4A5A-A236-1FAFF83FC103}"/>
              </a:ext>
            </a:extLst>
          </p:cNvPr>
          <p:cNvSpPr/>
          <p:nvPr/>
        </p:nvSpPr>
        <p:spPr>
          <a:xfrm>
            <a:off x="947738" y="1085851"/>
            <a:ext cx="10440987" cy="5090813"/>
          </a:xfrm>
          <a:prstGeom prst="roundRect">
            <a:avLst>
              <a:gd name="adj" fmla="val 2151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A1D2225F-FDF9-4618-A69E-CC79AAED6CE6}"/>
              </a:ext>
            </a:extLst>
          </p:cNvPr>
          <p:cNvSpPr/>
          <p:nvPr/>
        </p:nvSpPr>
        <p:spPr>
          <a:xfrm>
            <a:off x="947738" y="1085851"/>
            <a:ext cx="10440987" cy="370809"/>
          </a:xfrm>
          <a:prstGeom prst="round2SameRect">
            <a:avLst>
              <a:gd name="adj1" fmla="val 2527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C6ED201-8741-45F6-88F0-18A1E8393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978443"/>
              </p:ext>
            </p:extLst>
          </p:nvPr>
        </p:nvGraphicFramePr>
        <p:xfrm>
          <a:off x="947738" y="1089627"/>
          <a:ext cx="10440988" cy="507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58">
                  <a:extLst>
                    <a:ext uri="{9D8B030D-6E8A-4147-A177-3AD203B41FA5}">
                      <a16:colId xmlns:a16="http://schemas.microsoft.com/office/drawing/2014/main" val="2902611829"/>
                    </a:ext>
                  </a:extLst>
                </a:gridCol>
                <a:gridCol w="4359349">
                  <a:extLst>
                    <a:ext uri="{9D8B030D-6E8A-4147-A177-3AD203B41FA5}">
                      <a16:colId xmlns:a16="http://schemas.microsoft.com/office/drawing/2014/main" val="1680213554"/>
                    </a:ext>
                  </a:extLst>
                </a:gridCol>
                <a:gridCol w="4679581">
                  <a:extLst>
                    <a:ext uri="{9D8B030D-6E8A-4147-A177-3AD203B41FA5}">
                      <a16:colId xmlns:a16="http://schemas.microsoft.com/office/drawing/2014/main" val="2274500015"/>
                    </a:ext>
                  </a:extLst>
                </a:gridCol>
              </a:tblGrid>
              <a:tr h="365361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Тип</a:t>
                      </a:r>
                    </a:p>
                  </a:txBody>
                  <a:tcPr marL="108000" marR="108000" marT="3600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Источник</a:t>
                      </a:r>
                    </a:p>
                  </a:txBody>
                  <a:tcPr marL="108000" marR="108000" marT="3600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Как выявлять</a:t>
                      </a:r>
                    </a:p>
                  </a:txBody>
                  <a:tcPr marL="108000" marR="108000" marT="3600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963062"/>
                  </a:ext>
                </a:extLst>
              </a:tr>
              <a:tr h="1480914">
                <a:tc>
                  <a:txBody>
                    <a:bodyPr/>
                    <a:lstStyle/>
                    <a:p>
                      <a:r>
                        <a:rPr lang="ru-RU" sz="1700" dirty="0"/>
                        <a:t>Технические</a:t>
                      </a:r>
                    </a:p>
                  </a:txBody>
                  <a:tcPr marL="144000" marR="108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Уязвимости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Некорректные настройки ПО, оборудования и СЗИ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Воздействие вредоносного кода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Сбои</a:t>
                      </a:r>
                    </a:p>
                  </a:txBody>
                  <a:tcPr marL="144000" marR="108000" marT="72000" marB="72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Уведомления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SIEM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Отчеты об анализе уязвимостей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Отчеты о тестировании на проникновение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Бюллетени НКЦКИ,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ФинЦЕРТ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об аттестационных испытаниях</a:t>
                      </a:r>
                    </a:p>
                  </a:txBody>
                  <a:tcPr marL="144000" marR="108000" marT="72000" marB="72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176593"/>
                  </a:ext>
                </a:extLst>
              </a:tr>
              <a:tr h="1199695">
                <a:tc>
                  <a:txBody>
                    <a:bodyPr/>
                    <a:lstStyle/>
                    <a:p>
                      <a:r>
                        <a:rPr lang="ru-RU" sz="1700" dirty="0"/>
                        <a:t>Недостатки процессов</a:t>
                      </a:r>
                    </a:p>
                  </a:txBody>
                  <a:tcPr marL="144000" marR="108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Недостатки утвержденных процедур обработки и защиты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Недостатки модели угроз и нарушителей</a:t>
                      </a:r>
                    </a:p>
                  </a:txBody>
                  <a:tcPr marL="144000" marR="108000" marT="72000" marB="72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Отчеты о внутреннем аудите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от работников</a:t>
                      </a:r>
                    </a:p>
                  </a:txBody>
                  <a:tcPr marL="144000" marR="108000" marT="72000" marB="72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1405"/>
                  </a:ext>
                </a:extLst>
              </a:tr>
              <a:tr h="203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Персонал/ подрядчики</a:t>
                      </a:r>
                    </a:p>
                  </a:txBody>
                  <a:tcPr marL="144000" marR="108000" marT="72000" marB="72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Ошибки/ невнимательность персонала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Социальная инженерия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ru-RU" sz="1700" dirty="0"/>
                        <a:t>Осознанное нарушение утвержденных процедур обработки и защиты</a:t>
                      </a:r>
                    </a:p>
                  </a:txBody>
                  <a:tcPr marL="144000" marR="108000" marT="72000" marB="72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Видеонаблюдение, СКУД и охрана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Инциденты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DLP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MDM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PAM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DBF (DAM)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кода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–"/>
                      </a:pP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Спецпроверка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помещений</a:t>
                      </a:r>
                    </a:p>
                  </a:txBody>
                  <a:tcPr marL="144000" marR="108000" marT="72000" marB="72000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407707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EDCBE-E19C-42C4-855B-0E547E78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определить источник утечки?</a:t>
            </a:r>
          </a:p>
        </p:txBody>
      </p:sp>
    </p:spTree>
    <p:extLst>
      <p:ext uri="{BB962C8B-B14F-4D97-AF65-F5344CB8AC3E}">
        <p14:creationId xmlns:p14="http://schemas.microsoft.com/office/powerpoint/2010/main" val="1132148056"/>
      </p:ext>
    </p:extLst>
  </p:cSld>
  <p:clrMapOvr>
    <a:masterClrMapping/>
  </p:clrMapOvr>
</p:sld>
</file>

<file path=ppt/theme/theme1.xml><?xml version="1.0" encoding="utf-8"?>
<a:theme xmlns:a="http://schemas.openxmlformats.org/drawingml/2006/main" name="STEP LOGIC 2020 цвета">
  <a:themeElements>
    <a:clrScheme name="Цветовая схема STEP LOGIC">
      <a:dk1>
        <a:srgbClr val="3A3838"/>
      </a:dk1>
      <a:lt1>
        <a:sysClr val="window" lastClr="FFFFFF"/>
      </a:lt1>
      <a:dk2>
        <a:srgbClr val="CA5868"/>
      </a:dk2>
      <a:lt2>
        <a:srgbClr val="E7E6E6"/>
      </a:lt2>
      <a:accent1>
        <a:srgbClr val="00969B"/>
      </a:accent1>
      <a:accent2>
        <a:srgbClr val="5B93B2"/>
      </a:accent2>
      <a:accent3>
        <a:srgbClr val="F47A74"/>
      </a:accent3>
      <a:accent4>
        <a:srgbClr val="6A7C78"/>
      </a:accent4>
      <a:accent5>
        <a:srgbClr val="A1B37D"/>
      </a:accent5>
      <a:accent6>
        <a:srgbClr val="82B3C0"/>
      </a:accent6>
      <a:hlink>
        <a:srgbClr val="6A7C78"/>
      </a:hlink>
      <a:folHlink>
        <a:srgbClr val="F47A7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ECBB6A19-BD34-44C0-86C1-2A14268BC893}" vid="{6384B2F6-C7F8-462B-AAED-C834FEB80D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3AB01EF01EEB841BDEB4F796834191A" ma:contentTypeVersion="0" ma:contentTypeDescription="Создание документа." ma:contentTypeScope="" ma:versionID="bb68c1f6d346c331e593ea4386d3ba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cef9e1b8682d4f139ad7790e8e617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BBDFC-FB2C-4B46-888A-BCCDFAB5A5F1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838657-DDA5-4D48-A7AD-45993C8708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D1212-2B8D-4EAF-AAD8-7ACAC1D72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STEP LOGIC</Template>
  <TotalTime>6352</TotalTime>
  <Words>1904</Words>
  <Application>Microsoft Office PowerPoint</Application>
  <PresentationFormat>Широкоэкранный</PresentationFormat>
  <Paragraphs>183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STEP LOGIC 2020 цвета</vt:lpstr>
      <vt:lpstr>Презентация PowerPoint</vt:lpstr>
      <vt:lpstr>Презентация PowerPoint</vt:lpstr>
      <vt:lpstr>Неправомерная или случайная передача ПДн</vt:lpstr>
      <vt:lpstr>Презентация PowerPoint</vt:lpstr>
      <vt:lpstr>Презентация PowerPoint</vt:lpstr>
      <vt:lpstr>Откуда я могу узнать об утечке?</vt:lpstr>
      <vt:lpstr>На какие вопросы нужно себе ответить?</vt:lpstr>
      <vt:lpstr>А точно «утекло» у меня?</vt:lpstr>
      <vt:lpstr>Как определить источник утечки?</vt:lpstr>
      <vt:lpstr>Как давно могла произойти передача?</vt:lpstr>
      <vt:lpstr>Презентация PowerPoint</vt:lpstr>
      <vt:lpstr>А если запрос пришел из «органов»?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Байкова Жанна Эдуардовна</dc:creator>
  <cp:lastModifiedBy>Новожилов Павел М.</cp:lastModifiedBy>
  <cp:revision>117</cp:revision>
  <cp:lastPrinted>2020-06-23T14:58:07Z</cp:lastPrinted>
  <dcterms:created xsi:type="dcterms:W3CDTF">2025-09-25T11:25:00Z</dcterms:created>
  <dcterms:modified xsi:type="dcterms:W3CDTF">2025-09-30T11:48:09Z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2016-12-02T00:00:00Z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2016-12-02T00:00:00Z</vt:filetime>
  </property>
  <property fmtid="{D5CDD505-2E9C-101B-9397-08002B2CF9AE}" pid="5" name="ContentTypeId">
    <vt:lpwstr>0x01010093AB01EF01EEB841BDEB4F796834191A</vt:lpwstr>
  </property>
  <property fmtid="{D5CDD505-2E9C-101B-9397-08002B2CF9AE}" pid="6" name="Процесс">
    <vt:lpwstr>361;#Управление документацией|f1befa5e-2873-4293-8792-d82b8ffd61b6</vt:lpwstr>
  </property>
</Properties>
</file>