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4630400" cy="8229600"/>
  <p:notesSz cx="8229600" cy="146304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ontserrat Bold" pitchFamily="2" charset="77"/>
      <p:bold r:id="rId35"/>
      <p:italic r:id="rId36"/>
      <p:boldItalic r:id="rId37"/>
    </p:embeddedFont>
    <p:embeddedFont>
      <p:font typeface="Montserrat Light" pitchFamily="2" charset="77"/>
      <p:regular r:id="rId38"/>
      <p:italic r:id="rId39"/>
    </p:embeddedFont>
  </p:embeddedFontLst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2708553"/>
            <a:ext cx="7416403" cy="1840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Рабочие алгоритмы реагирования на утечку ПДн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198" y="4872990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Что делать, если утечка произошла, и как снизить юридическую ответственность вашей компании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2124551"/>
            <a:ext cx="7416403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1. Смягчающие обстоятельства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198" y="3675459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2D2E34"/>
                </a:solidFill>
                <a:ea typeface="Source Sans 3" pitchFamily="34" charset="-122"/>
                <a:cs typeface="Source Sans 3" pitchFamily="34" charset="-120"/>
              </a:rPr>
              <a:t>Нужны для того, ч</a:t>
            </a: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тобы </a:t>
            </a:r>
            <a:r>
              <a:rPr lang="en-US" sz="17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снизить вашу ответственность до низшего предела нормы</a:t>
            </a: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(или близко к нему).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350198" y="4566285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Это </a:t>
            </a:r>
            <a:r>
              <a:rPr lang="en-US" sz="17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основной инструмент</a:t>
            </a: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– от него будет зависеть успешное применение всех остальных.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350198" y="5457111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Ст. 4.2 КоАП предоставляет возможность существенно уменьшить размер штрафа при наличии соответствующих обстоятельств.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435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6655" y="3132534"/>
            <a:ext cx="8513564" cy="578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Виды смягчающих обстоятельств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856655" y="4015740"/>
            <a:ext cx="12917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856655" y="4176414"/>
            <a:ext cx="2312194" cy="28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1. Общие: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856655" y="4770536"/>
            <a:ext cx="12917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Утечка происходит в первый раз.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56655" y="5146893"/>
            <a:ext cx="12917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Оператор признал утечку, своевременно провел внутреннее расследование и уведомил о ней Роскомнадзор.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56655" y="5523249"/>
            <a:ext cx="12917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Нет реального вреда жизни и здоровью, угрозы его причинения или имущественного ущерба субъекту из-за утечки.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56655" y="5899606"/>
            <a:ext cx="12917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[ВАЖНО] Оператор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подал заявление в правоохранительные органы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для возбуждения уголовного дела по факту утечки.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56655" y="6275963"/>
            <a:ext cx="12917091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[ВАЖНО] Оператор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был признан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потерпевшим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по уголовному делу по факту утечки. </a:t>
            </a:r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endParaRPr lang="en-US" sz="1600" dirty="0">
              <a:solidFill>
                <a:srgbClr val="3D3838"/>
              </a:solidFill>
              <a:ea typeface="Source Sans 3" pitchFamily="34" charset="-122"/>
              <a:cs typeface="Source Sans 3" pitchFamily="34" charset="-120"/>
            </a:endParaRPr>
          </a:p>
          <a:p>
            <a:pPr algn="l">
              <a:lnSpc>
                <a:spcPts val="2400"/>
              </a:lnSpc>
              <a:buSzPct val="100000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Последние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2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особенно важны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. В совокупности с другими они могут снизить ваше наказание до минимального лимита, заменить его предупреждением или даже привести к прекращению административного дела.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0247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675334"/>
            <a:ext cx="6775371" cy="460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Виды смягчающих обстоятельств</a:t>
            </a: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863798" y="3378398"/>
            <a:ext cx="12902803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863798" y="3786068"/>
            <a:ext cx="6469618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2. Связанные с принятием мер до инцидента (Identify + Protect):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863798" y="4258985"/>
            <a:ext cx="12902803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Принятие технических и организационных мер защиты, предусмотренных ст. 19 152-ФЗ, ПП-1119, Приказами ФСТЭК № 21 и ФСБ № 378 и приобщение к делу документов, подтверждающих это.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63798" y="4987647"/>
            <a:ext cx="7926110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3. Связанные с оперативным реагированием на инцидент (Respond + Contain):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863798" y="5460563"/>
            <a:ext cx="12902803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Ограничение доступа к скомпрометированным системам и базам данных.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63798" y="5760125"/>
            <a:ext cx="12902803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Блокировка доступа к источнику утечки.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63798" y="6059686"/>
            <a:ext cx="12902803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Смена паролей пользователей и технологических учетных записей.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63798" y="6359247"/>
            <a:ext cx="12902803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Применение технических мер по изоляции затронутых компонентов инфраструктуры.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63798" y="6658808"/>
            <a:ext cx="12902803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Изменение конфигурации ПО и оборудования.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63798" y="6958370"/>
            <a:ext cx="12902803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Удаление данных с целью предотвращения повторной утечки.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863798" y="7257931"/>
            <a:ext cx="12902803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Иные меры реагирования.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5372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1417" y="2745938"/>
            <a:ext cx="7207091" cy="489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Виды смягчающих обстоятельств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861417" y="3493770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861417" y="3705223"/>
            <a:ext cx="7568446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4. Связанные с принятием мер после инцидента (Recover + Follow Up):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861417" y="4208381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Восстановление данных </a:t>
            </a:r>
            <a:r>
              <a:rPr lang="en-US" sz="1600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из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резервных копий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61417" y="4526993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Мониторинг внешних и внутренних источников (в том числе, SIEM-систем) на предмет повторных утечек.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61417" y="4845604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Ограничение сетевой доступности сервисов и компонентов инфраструктуры.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61417" y="5164215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Оценка рисков и привлечение внешних консультантов по информационной безопасности.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61417" y="5482826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Усиление политики информационной безопасности и связанных процедур.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861417" y="5801438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Закупка дополнительных средств защиты информации (например, IPS или IDS, межсетевых экранов).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61417" y="6120049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Регулярная проверка состояния </a:t>
            </a:r>
            <a:r>
              <a:rPr lang="en-US" sz="1600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доменных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 локальных </a:t>
            </a:r>
            <a:r>
              <a:rPr lang="en-US" sz="1600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учетных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записей.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61417" y="6438660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Обновление программного обеспечения, антивирусных баз.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861417" y="6757271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Найм дополнительных специалистов по ИБ.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61417" y="7075883"/>
            <a:ext cx="1290756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Иные меры, направленные на недопущение подобных инцидентов в будущем.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2552700"/>
            <a:ext cx="6956346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Итоговая формула проста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198" y="3490079"/>
            <a:ext cx="7416403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Вам нужно доказать и использовать </a:t>
            </a:r>
            <a:r>
              <a:rPr lang="en-US" sz="17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как можно больше из этих обстоятельств</a:t>
            </a: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(насколько это целесообразно с точки зрения доступного времени и денег). Но чем больше вы используете, тем ниже будет ваша итоговая ответственность.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350198" y="4785955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Каждое дополнительное смягчающее обстоятельство увеличивает ваши шансы на минимальное наказание или даже его отмену.</a:t>
            </a:r>
            <a:endParaRPr lang="en-US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146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45820" y="2696647"/>
            <a:ext cx="7488436" cy="480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2. Исключительные обстоятельства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845820" y="3430905"/>
            <a:ext cx="12938760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2D2E34"/>
                </a:solidFill>
                <a:ea typeface="Source Sans 3" pitchFamily="34" charset="-122"/>
                <a:cs typeface="Source Sans 3" pitchFamily="34" charset="-120"/>
              </a:rPr>
              <a:t>Нужны для того, ч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тобы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снизить вашу ответственность ниже минимального предела 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нормы КоАП (ч. 3.2, 3.3 ст. 4.1 КоАП). 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845820" y="3874889"/>
            <a:ext cx="12938760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Работает только если одновременно соблюдаются 2 условия: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45820" y="4318873"/>
            <a:ext cx="169069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845820" y="4583549"/>
            <a:ext cx="6384846" cy="2286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8" name="Text 5"/>
          <p:cNvSpPr/>
          <p:nvPr/>
        </p:nvSpPr>
        <p:spPr>
          <a:xfrm>
            <a:off x="845820" y="4713803"/>
            <a:ext cx="4018240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Есть исключительные обстоятельства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845820" y="5055513"/>
            <a:ext cx="6384846" cy="507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Связанные с характером и последствиями нарушения, а также затруднительным имущественным положением ЮЛ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399734" y="4318873"/>
            <a:ext cx="169069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7399734" y="4583549"/>
            <a:ext cx="6384846" cy="2286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12" name="Text 9"/>
          <p:cNvSpPr/>
          <p:nvPr/>
        </p:nvSpPr>
        <p:spPr>
          <a:xfrm>
            <a:off x="7399734" y="4713803"/>
            <a:ext cx="5960864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Минимальный размер штрафа не менее 100 тыс. рублей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7399734" y="5055513"/>
            <a:ext cx="6384846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Подходит под все составы ч. 1, 12-18 ст. 13.11 КоАП для ЮЛ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845820" y="5880021"/>
            <a:ext cx="12938760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Это действительно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исключительное основание 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– для того, чтобы применить его, вам нужно будет продемонстрировать одновременно: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45820" y="6324005"/>
            <a:ext cx="12938760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Все возможные имеющиеся у вас смягчающие обстоятельства.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45820" y="6636901"/>
            <a:ext cx="12938760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Отсутствие реального вреда жизни и здоровью, угрозы его причинения или имущественного ущерба субъекту.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845820" y="6949797"/>
            <a:ext cx="12938760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То, что наложение штрафа серьезно затруднит для вас возможность продолжать экономическую деятельность.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845820" y="7393781"/>
            <a:ext cx="12938760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Применять сложно, но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попытаться стоит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596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893814"/>
            <a:ext cx="8012787" cy="490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3. Замена штрафа предупреждением</a:t>
            </a:r>
            <a:endParaRPr lang="en-US" sz="3050" dirty="0"/>
          </a:p>
        </p:txBody>
      </p:sp>
      <p:sp>
        <p:nvSpPr>
          <p:cNvPr id="4" name="Text 1"/>
          <p:cNvSpPr/>
          <p:nvPr/>
        </p:nvSpPr>
        <p:spPr>
          <a:xfrm>
            <a:off x="863798" y="3643670"/>
            <a:ext cx="1290280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Применяется в связке со смягчающими обстоятельствами (ст. 4.1.1 КоАП), если: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863798" y="4097060"/>
            <a:ext cx="172760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863798" y="4367689"/>
            <a:ext cx="6364962" cy="2286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7" name="Text 4"/>
          <p:cNvSpPr/>
          <p:nvPr/>
        </p:nvSpPr>
        <p:spPr>
          <a:xfrm>
            <a:off x="863798" y="4499729"/>
            <a:ext cx="2559248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Это ваша первая утечка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863798" y="4848701"/>
            <a:ext cx="6364962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 вы ранее не были привлечены к ответственности по </a:t>
            </a:r>
            <a:r>
              <a:rPr lang="ru-RU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КоАП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401520" y="4097060"/>
            <a:ext cx="172760" cy="215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7401520" y="4367689"/>
            <a:ext cx="6365081" cy="2286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11" name="Text 8"/>
          <p:cNvSpPr/>
          <p:nvPr/>
        </p:nvSpPr>
        <p:spPr>
          <a:xfrm>
            <a:off x="7401520" y="4499729"/>
            <a:ext cx="2111693" cy="2453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Нет вреда субъекту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7401520" y="4848701"/>
            <a:ext cx="6365081" cy="518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Отсутствует реальный вред жизни и здоровью, угроза его причинения или имущественный ущерб субъекту ПДн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863798" y="5690711"/>
            <a:ext cx="1290280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Как использовать: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863798" y="6144101"/>
            <a:ext cx="1290280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Предоставляете в суд весь возможный «пакет» смягчающих обстоятельств (см. ранее).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63798" y="6463546"/>
            <a:ext cx="1290280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Указываете на отсутствие какого-либо явно доказанного реального вреда субъектам.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63798" y="6782991"/>
            <a:ext cx="1290280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Давите на то, что утечка случилась впервые и больше такого допущено не будет.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863798" y="7236381"/>
            <a:ext cx="1290280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Нужно пробовать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однозначно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– при хорошей базе смягчающих обстоятельств примерно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30%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дел о первой утечке завершаются предупреждением.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2970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3291721"/>
            <a:ext cx="5674043" cy="5520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4. Малозначительность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863798" y="4135279"/>
            <a:ext cx="12902803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2D2E34"/>
                </a:solidFill>
                <a:ea typeface="Source Sans 3" pitchFamily="34" charset="-122"/>
                <a:cs typeface="Source Sans 3" pitchFamily="34" charset="-120"/>
              </a:rPr>
              <a:t>Зачем нужна?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Чтобы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освободиться от ответственности полностью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с устным замечанием (ст. 2.9 КоАП, п. 21 ПП ВС РФ от 24.03.2005 № 5).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863798" y="4645462"/>
            <a:ext cx="12902803" cy="583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b="1" dirty="0">
                <a:solidFill>
                  <a:srgbClr val="F44444"/>
                </a:solidFill>
                <a:ea typeface="Source Sans 3" pitchFamily="34" charset="-122"/>
                <a:cs typeface="Source Sans 3" pitchFamily="34" charset="-120"/>
              </a:rPr>
              <a:t>Самое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>
                <a:solidFill>
                  <a:srgbClr val="F44444"/>
                </a:solidFill>
                <a:ea typeface="Source Sans 3" pitchFamily="34" charset="-122"/>
                <a:cs typeface="Source Sans 3" pitchFamily="34" charset="-120"/>
              </a:rPr>
              <a:t>редкое успешное основание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для снижения ответственности. Применяется в исключительных случаях в связке со смягчающими обстоятельствами если "с учетом характера нарушения и размера и тяжести последствий нет существенной угрозы охраняемым отношениям".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63798" y="5447228"/>
            <a:ext cx="6354247" cy="1410057"/>
          </a:xfrm>
          <a:prstGeom prst="roundRect">
            <a:avLst>
              <a:gd name="adj" fmla="val 2068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80968" y="5664398"/>
            <a:ext cx="2669500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Успешный случай № 1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080968" y="6056948"/>
            <a:ext cx="5919907" cy="583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Кратковременный доступ третьих лиц к данным одного субъекта из-за технического сбоя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412355" y="5447228"/>
            <a:ext cx="6354247" cy="1410057"/>
          </a:xfrm>
          <a:prstGeom prst="roundRect">
            <a:avLst>
              <a:gd name="adj" fmla="val 2068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629525" y="5664398"/>
            <a:ext cx="2713196" cy="275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Успешный случай № 2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7629525" y="6056948"/>
            <a:ext cx="5919907" cy="583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Оператор уведомил Роскомнадзор о подозрительной активности, но доказательства доступа третьих лиц к данным отсутствовали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863798" y="7075884"/>
            <a:ext cx="12902803" cy="291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Будьте готовы к тому, что суды скорее всего скажут вам "нет" и придется прибегнуть к другим инструментам.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897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502575"/>
            <a:ext cx="11225093" cy="42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5. Смягчающие обстоятельства против оборотных штрафов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863798" y="3158728"/>
            <a:ext cx="1290280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600" dirty="0" err="1">
                <a:solidFill>
                  <a:srgbClr val="2D2E34"/>
                </a:solidFill>
                <a:ea typeface="Source Sans 3" pitchFamily="34" charset="-122"/>
                <a:cs typeface="Source Sans 3" pitchFamily="34" charset="-120"/>
              </a:rPr>
              <a:t>Зачем</a:t>
            </a:r>
            <a:r>
              <a:rPr lang="en-US" sz="1600" dirty="0">
                <a:solidFill>
                  <a:srgbClr val="2D2E34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D2E34"/>
                </a:solidFill>
                <a:ea typeface="Source Sans 3" pitchFamily="34" charset="-122"/>
                <a:cs typeface="Source Sans 3" pitchFamily="34" charset="-120"/>
              </a:rPr>
              <a:t>нужны</a:t>
            </a:r>
            <a:r>
              <a:rPr lang="en-US" sz="1600" dirty="0">
                <a:solidFill>
                  <a:srgbClr val="2D2E34"/>
                </a:solidFill>
                <a:ea typeface="Source Sans 3" pitchFamily="34" charset="-122"/>
                <a:cs typeface="Source Sans 3" pitchFamily="34" charset="-120"/>
              </a:rPr>
              <a:t>?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Чтобы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снизить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лимит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оборотного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штрафа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до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вилки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15-50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млн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рублей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вместо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20-500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млн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600" b="1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рублей</a:t>
            </a:r>
            <a:r>
              <a:rPr lang="ru-RU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1600" dirty="0">
                <a:solidFill>
                  <a:srgbClr val="2D2E34"/>
                </a:solidFill>
              </a:rPr>
              <a:t>(ч. 3.4-2 ст. 4.1 КоАП РФ)</a:t>
            </a:r>
            <a:r>
              <a:rPr lang="en-US" sz="1600" dirty="0">
                <a:solidFill>
                  <a:srgbClr val="2D2E34"/>
                </a:solidFill>
              </a:rPr>
              <a:t>.</a:t>
            </a:r>
          </a:p>
        </p:txBody>
      </p:sp>
      <p:sp>
        <p:nvSpPr>
          <p:cNvPr id="5" name="Text 2"/>
          <p:cNvSpPr/>
          <p:nvPr/>
        </p:nvSpPr>
        <p:spPr>
          <a:xfrm>
            <a:off x="863798" y="3555563"/>
            <a:ext cx="1290280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Работают, если оператор до вынесения постановления о штрафе выполнил </a:t>
            </a:r>
            <a:r>
              <a:rPr lang="en-US" sz="16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следующие 4 условия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: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63798" y="4179094"/>
            <a:ext cx="6375797" cy="1529953"/>
          </a:xfrm>
          <a:prstGeom prst="roundRect">
            <a:avLst>
              <a:gd name="adj" fmla="val 4781"/>
            </a:avLst>
          </a:prstGeom>
          <a:solidFill>
            <a:srgbClr val="FFFFFF"/>
          </a:solidFill>
          <a:ln/>
        </p:spPr>
      </p:sp>
      <p:sp>
        <p:nvSpPr>
          <p:cNvPr id="7" name="Shape 4"/>
          <p:cNvSpPr/>
          <p:nvPr/>
        </p:nvSpPr>
        <p:spPr>
          <a:xfrm>
            <a:off x="863798" y="4163854"/>
            <a:ext cx="6375797" cy="60960"/>
          </a:xfrm>
          <a:prstGeom prst="roundRect">
            <a:avLst>
              <a:gd name="adj" fmla="val 37201"/>
            </a:avLst>
          </a:prstGeom>
          <a:solidFill>
            <a:srgbClr val="2D2E34"/>
          </a:solidFill>
          <a:ln/>
        </p:spPr>
      </p:sp>
      <p:sp>
        <p:nvSpPr>
          <p:cNvPr id="8" name="Shape 5"/>
          <p:cNvSpPr/>
          <p:nvPr/>
        </p:nvSpPr>
        <p:spPr>
          <a:xfrm>
            <a:off x="3824942" y="3952399"/>
            <a:ext cx="453509" cy="453509"/>
          </a:xfrm>
          <a:prstGeom prst="roundRect">
            <a:avLst>
              <a:gd name="adj" fmla="val 201628"/>
            </a:avLst>
          </a:prstGeom>
          <a:solidFill>
            <a:srgbClr val="2D2E34"/>
          </a:solidFill>
          <a:ln/>
        </p:spPr>
      </p:sp>
      <p:sp>
        <p:nvSpPr>
          <p:cNvPr id="9" name="Text 6"/>
          <p:cNvSpPr/>
          <p:nvPr/>
        </p:nvSpPr>
        <p:spPr>
          <a:xfrm>
            <a:off x="4042382" y="4045575"/>
            <a:ext cx="181332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1030129" y="4556998"/>
            <a:ext cx="1717953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Расходы на ИБ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1030129" y="4862274"/>
            <a:ext cx="6043136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За предшествующие 3 года до выявления утечки каждый год тратил на ИБ от лицензиатов ФСТЭК или при наличии собственной лицензии не менее 0.1% от своей годовой выручки или капитала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390686" y="4179094"/>
            <a:ext cx="6375916" cy="1529953"/>
          </a:xfrm>
          <a:prstGeom prst="roundRect">
            <a:avLst>
              <a:gd name="adj" fmla="val 4781"/>
            </a:avLst>
          </a:prstGeom>
          <a:solidFill>
            <a:srgbClr val="FFFFFF"/>
          </a:solidFill>
          <a:ln/>
        </p:spPr>
      </p:sp>
      <p:sp>
        <p:nvSpPr>
          <p:cNvPr id="13" name="Shape 10"/>
          <p:cNvSpPr/>
          <p:nvPr/>
        </p:nvSpPr>
        <p:spPr>
          <a:xfrm>
            <a:off x="7390686" y="4163854"/>
            <a:ext cx="6375916" cy="60960"/>
          </a:xfrm>
          <a:prstGeom prst="roundRect">
            <a:avLst>
              <a:gd name="adj" fmla="val 37201"/>
            </a:avLst>
          </a:prstGeom>
          <a:solidFill>
            <a:srgbClr val="2D2E34"/>
          </a:solidFill>
          <a:ln/>
        </p:spPr>
      </p:sp>
      <p:sp>
        <p:nvSpPr>
          <p:cNvPr id="14" name="Shape 11"/>
          <p:cNvSpPr/>
          <p:nvPr/>
        </p:nvSpPr>
        <p:spPr>
          <a:xfrm>
            <a:off x="10351830" y="3952399"/>
            <a:ext cx="453509" cy="453509"/>
          </a:xfrm>
          <a:prstGeom prst="roundRect">
            <a:avLst>
              <a:gd name="adj" fmla="val 201628"/>
            </a:avLst>
          </a:prstGeom>
          <a:solidFill>
            <a:srgbClr val="2D2E34"/>
          </a:solidFill>
          <a:ln/>
        </p:spPr>
      </p:sp>
      <p:sp>
        <p:nvSpPr>
          <p:cNvPr id="15" name="Text 12"/>
          <p:cNvSpPr/>
          <p:nvPr/>
        </p:nvSpPr>
        <p:spPr>
          <a:xfrm>
            <a:off x="10524177" y="4050484"/>
            <a:ext cx="181332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557016" y="4556998"/>
            <a:ext cx="1717953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Меры защиты</a:t>
            </a:r>
            <a:endParaRPr lang="en-US" dirty="0"/>
          </a:p>
        </p:txBody>
      </p:sp>
      <p:sp>
        <p:nvSpPr>
          <p:cNvPr id="17" name="Text 14"/>
          <p:cNvSpPr/>
          <p:nvPr/>
        </p:nvSpPr>
        <p:spPr>
          <a:xfrm>
            <a:off x="7557016" y="4862274"/>
            <a:ext cx="604325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Документально подтвердил соблюдение требований к защите данных в течение 1 года до выявления утечки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863798" y="6086832"/>
            <a:ext cx="6375797" cy="1529953"/>
          </a:xfrm>
          <a:prstGeom prst="roundRect">
            <a:avLst>
              <a:gd name="adj" fmla="val 4781"/>
            </a:avLst>
          </a:prstGeom>
          <a:solidFill>
            <a:srgbClr val="FFFFFF"/>
          </a:solidFill>
          <a:ln/>
        </p:spPr>
      </p:sp>
      <p:sp>
        <p:nvSpPr>
          <p:cNvPr id="19" name="Shape 16"/>
          <p:cNvSpPr/>
          <p:nvPr/>
        </p:nvSpPr>
        <p:spPr>
          <a:xfrm>
            <a:off x="863798" y="6071592"/>
            <a:ext cx="6375797" cy="60960"/>
          </a:xfrm>
          <a:prstGeom prst="roundRect">
            <a:avLst>
              <a:gd name="adj" fmla="val 37201"/>
            </a:avLst>
          </a:prstGeom>
          <a:solidFill>
            <a:srgbClr val="2D2E34"/>
          </a:solidFill>
          <a:ln/>
        </p:spPr>
      </p:sp>
      <p:sp>
        <p:nvSpPr>
          <p:cNvPr id="20" name="Shape 17"/>
          <p:cNvSpPr/>
          <p:nvPr/>
        </p:nvSpPr>
        <p:spPr>
          <a:xfrm>
            <a:off x="3824942" y="5860137"/>
            <a:ext cx="453509" cy="453509"/>
          </a:xfrm>
          <a:prstGeom prst="roundRect">
            <a:avLst>
              <a:gd name="adj" fmla="val 201628"/>
            </a:avLst>
          </a:prstGeom>
          <a:solidFill>
            <a:srgbClr val="2D2E34"/>
          </a:solidFill>
          <a:ln/>
        </p:spPr>
      </p:sp>
      <p:sp>
        <p:nvSpPr>
          <p:cNvPr id="22" name="Text 19"/>
          <p:cNvSpPr/>
          <p:nvPr/>
        </p:nvSpPr>
        <p:spPr>
          <a:xfrm>
            <a:off x="1030129" y="6464737"/>
            <a:ext cx="3659386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Отсутствие отягчающих обстоятельств</a:t>
            </a:r>
            <a:endParaRPr lang="en-US" dirty="0"/>
          </a:p>
        </p:txBody>
      </p:sp>
      <p:sp>
        <p:nvSpPr>
          <p:cNvPr id="23" name="Text 20"/>
          <p:cNvSpPr/>
          <p:nvPr/>
        </p:nvSpPr>
        <p:spPr>
          <a:xfrm>
            <a:off x="1030129" y="6770013"/>
            <a:ext cx="6043136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Не скрывал факт утечки, не продолжал целенаправленную неправомерную передачу ПДн, не игнорировал необходимость принятия мер для защиты информации (п. 1 ч. 1 ст. 4.3 КоАП)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7390686" y="6086832"/>
            <a:ext cx="6375916" cy="1529953"/>
          </a:xfrm>
          <a:prstGeom prst="roundRect">
            <a:avLst>
              <a:gd name="adj" fmla="val 4781"/>
            </a:avLst>
          </a:prstGeom>
          <a:solidFill>
            <a:srgbClr val="FFFFFF"/>
          </a:solidFill>
          <a:ln/>
        </p:spPr>
      </p:sp>
      <p:sp>
        <p:nvSpPr>
          <p:cNvPr id="25" name="Shape 22"/>
          <p:cNvSpPr/>
          <p:nvPr/>
        </p:nvSpPr>
        <p:spPr>
          <a:xfrm>
            <a:off x="7390686" y="6071592"/>
            <a:ext cx="6375916" cy="60960"/>
          </a:xfrm>
          <a:prstGeom prst="roundRect">
            <a:avLst>
              <a:gd name="adj" fmla="val 37201"/>
            </a:avLst>
          </a:prstGeom>
          <a:solidFill>
            <a:srgbClr val="2D2E34"/>
          </a:solidFill>
          <a:ln/>
        </p:spPr>
      </p:sp>
      <p:sp>
        <p:nvSpPr>
          <p:cNvPr id="26" name="Shape 23"/>
          <p:cNvSpPr/>
          <p:nvPr/>
        </p:nvSpPr>
        <p:spPr>
          <a:xfrm>
            <a:off x="10351830" y="5860137"/>
            <a:ext cx="453509" cy="453509"/>
          </a:xfrm>
          <a:prstGeom prst="roundRect">
            <a:avLst>
              <a:gd name="adj" fmla="val 201628"/>
            </a:avLst>
          </a:prstGeom>
          <a:solidFill>
            <a:srgbClr val="2D2E34"/>
          </a:solidFill>
          <a:ln/>
        </p:spPr>
      </p:sp>
      <p:sp>
        <p:nvSpPr>
          <p:cNvPr id="27" name="Text 24"/>
          <p:cNvSpPr/>
          <p:nvPr/>
        </p:nvSpPr>
        <p:spPr>
          <a:xfrm>
            <a:off x="10509109" y="5963546"/>
            <a:ext cx="181332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1600" dirty="0"/>
          </a:p>
        </p:txBody>
      </p:sp>
      <p:sp>
        <p:nvSpPr>
          <p:cNvPr id="28" name="Text 25"/>
          <p:cNvSpPr/>
          <p:nvPr/>
        </p:nvSpPr>
        <p:spPr>
          <a:xfrm>
            <a:off x="7557016" y="6464737"/>
            <a:ext cx="1905953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Чист перед законом</a:t>
            </a:r>
            <a:endParaRPr lang="en-US" dirty="0"/>
          </a:p>
        </p:txBody>
      </p:sp>
      <p:sp>
        <p:nvSpPr>
          <p:cNvPr id="29" name="Text 26"/>
          <p:cNvSpPr/>
          <p:nvPr/>
        </p:nvSpPr>
        <p:spPr>
          <a:xfrm>
            <a:off x="7557016" y="6770013"/>
            <a:ext cx="604325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На момент утечки не подвергнут наказаниям по ч. 1-11 ст. 13.11, </a:t>
            </a:r>
            <a:endParaRPr lang="ru-RU" sz="1600" dirty="0">
              <a:solidFill>
                <a:srgbClr val="3D3838"/>
              </a:solidFill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r>
              <a:rPr lang="en-US" sz="1600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ст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. 13.6 </a:t>
            </a:r>
            <a:r>
              <a:rPr lang="en-US" sz="1600" dirty="0" err="1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</a:t>
            </a: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ст. 13.12 КоАП </a:t>
            </a:r>
            <a:endParaRPr lang="en-US" sz="1600" dirty="0"/>
          </a:p>
        </p:txBody>
      </p:sp>
      <p:sp>
        <p:nvSpPr>
          <p:cNvPr id="32" name="Text 6">
            <a:extLst>
              <a:ext uri="{FF2B5EF4-FFF2-40B4-BE49-F238E27FC236}">
                <a16:creationId xmlns:a16="http://schemas.microsoft.com/office/drawing/2014/main" id="{2EAB1F0D-B9C2-F64C-AE0A-6B5A6B54C09C}"/>
              </a:ext>
            </a:extLst>
          </p:cNvPr>
          <p:cNvSpPr/>
          <p:nvPr/>
        </p:nvSpPr>
        <p:spPr>
          <a:xfrm>
            <a:off x="4015488" y="4052299"/>
            <a:ext cx="181332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1600" dirty="0"/>
          </a:p>
        </p:txBody>
      </p:sp>
      <p:sp>
        <p:nvSpPr>
          <p:cNvPr id="33" name="Text 18">
            <a:extLst>
              <a:ext uri="{FF2B5EF4-FFF2-40B4-BE49-F238E27FC236}">
                <a16:creationId xmlns:a16="http://schemas.microsoft.com/office/drawing/2014/main" id="{E5983A8F-E6AB-B64C-BE46-9F5F007BA672}"/>
              </a:ext>
            </a:extLst>
          </p:cNvPr>
          <p:cNvSpPr/>
          <p:nvPr/>
        </p:nvSpPr>
        <p:spPr>
          <a:xfrm>
            <a:off x="3999470" y="5956823"/>
            <a:ext cx="181332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83988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2251" y="4432697"/>
            <a:ext cx="9182219" cy="581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Итог по снижению ответственности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862251" y="5321617"/>
            <a:ext cx="9309021" cy="1163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150"/>
              </a:lnSpc>
              <a:buNone/>
            </a:pPr>
            <a:r>
              <a:rPr lang="en-US" sz="730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Используйте все!</a:t>
            </a:r>
            <a:endParaRPr lang="en-US" sz="7300" dirty="0"/>
          </a:p>
        </p:txBody>
      </p:sp>
      <p:sp>
        <p:nvSpPr>
          <p:cNvPr id="5" name="Text 2"/>
          <p:cNvSpPr/>
          <p:nvPr/>
        </p:nvSpPr>
        <p:spPr>
          <a:xfrm>
            <a:off x="862251" y="6792397"/>
            <a:ext cx="12905899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Используйте все, что было показано: и смягчающие обстоятельства, и другие вышеперечисленные инструменты в связке с ними.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62251" y="7329964"/>
            <a:ext cx="12905899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Что-то из этого в любом случае даст результат и он будет лучше, чем просто опустить руки и ничего не делать.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2083713"/>
            <a:ext cx="4908471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Андрей Турчин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50198" y="3021092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198" y="3651647"/>
            <a:ext cx="74164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PQE 8+ в сфере приватности, информационных технологий и интеллектуальной собственности.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350198" y="4375071"/>
            <a:ext cx="74164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CIPP/E, CIPP/US, CIPT.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350198" y="4774525"/>
            <a:ext cx="741640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Заместитель руководителя направления правовой защиты данных и интеллектуальной собственности экосистемной финансовой организации.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350198" y="5497948"/>
            <a:ext cx="74164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Член RPPA.pro Fintech Club.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897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485787"/>
            <a:ext cx="10433328" cy="429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Что можно сделать иначе, если утечка подтвердилась?</a:t>
            </a:r>
            <a:endParaRPr lang="en-US" sz="2700" dirty="0"/>
          </a:p>
        </p:txBody>
      </p:sp>
      <p:sp>
        <p:nvSpPr>
          <p:cNvPr id="4" name="Shape 1"/>
          <p:cNvSpPr/>
          <p:nvPr/>
        </p:nvSpPr>
        <p:spPr>
          <a:xfrm>
            <a:off x="7307580" y="3141940"/>
            <a:ext cx="15240" cy="2651284"/>
          </a:xfrm>
          <a:prstGeom prst="roundRect">
            <a:avLst>
              <a:gd name="adj" fmla="val 148804"/>
            </a:avLst>
          </a:prstGeom>
          <a:solidFill>
            <a:srgbClr val="D8D4D4"/>
          </a:solidFill>
          <a:ln/>
        </p:spPr>
      </p:sp>
      <p:sp>
        <p:nvSpPr>
          <p:cNvPr id="5" name="Shape 2"/>
          <p:cNvSpPr/>
          <p:nvPr/>
        </p:nvSpPr>
        <p:spPr>
          <a:xfrm>
            <a:off x="848558" y="3141940"/>
            <a:ext cx="6451402" cy="1287899"/>
          </a:xfrm>
          <a:prstGeom prst="roundRect">
            <a:avLst>
              <a:gd name="adj" fmla="val 1761"/>
            </a:avLst>
          </a:prstGeom>
          <a:solidFill>
            <a:srgbClr val="F2EEEE"/>
          </a:solidFill>
          <a:ln/>
        </p:spPr>
      </p:sp>
      <p:sp>
        <p:nvSpPr>
          <p:cNvPr id="6" name="Text 3"/>
          <p:cNvSpPr/>
          <p:nvPr/>
        </p:nvSpPr>
        <p:spPr>
          <a:xfrm>
            <a:off x="5424726" y="3293031"/>
            <a:ext cx="1724144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6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Вариант минимум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99649" y="3598307"/>
            <a:ext cx="614922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14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Отсрочить уведомление, притворившись, что вы установили факт утечки позже, чем на самом деле. Позволяет выиграть дополнительное время для подготовки "пакета" смягчающих обстоятельств.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7330440" y="4732139"/>
            <a:ext cx="6451402" cy="1061085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7481530" y="4883229"/>
            <a:ext cx="1796058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Вариант максимум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481530" y="5188506"/>
            <a:ext cx="614922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Не сообщать об утечке в принципе и надеяться на то, что истечет срок давности (1 год + 3 дня, считая с момента установления факта утечки).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863798" y="5963245"/>
            <a:ext cx="12902803" cy="1670328"/>
          </a:xfrm>
          <a:prstGeom prst="roundRect">
            <a:avLst>
              <a:gd name="adj" fmla="val 1358"/>
            </a:avLst>
          </a:prstGeom>
          <a:solidFill>
            <a:srgbClr val="D6D7DC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89" y="6172200"/>
            <a:ext cx="188952" cy="15109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354931" y="6152078"/>
            <a:ext cx="12260580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F44444"/>
                </a:solidFill>
                <a:ea typeface="Source Sans 3" pitchFamily="34" charset="-122"/>
                <a:cs typeface="Source Sans 3" pitchFamily="34" charset="-120"/>
              </a:rPr>
              <a:t>НО</a:t>
            </a:r>
            <a:r>
              <a:rPr lang="en-US" sz="1400" dirty="0">
                <a:solidFill>
                  <a:srgbClr val="2D2E34"/>
                </a:solidFill>
                <a:ea typeface="Source Sans 3" pitchFamily="34" charset="-122"/>
                <a:cs typeface="Source Sans 3" pitchFamily="34" charset="-120"/>
              </a:rPr>
              <a:t>:</a:t>
            </a:r>
            <a:r>
              <a:rPr lang="en-US" sz="1400" dirty="0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 это </a:t>
            </a:r>
            <a:r>
              <a:rPr lang="en-US" sz="1400" b="1" dirty="0">
                <a:solidFill>
                  <a:srgbClr val="F44444"/>
                </a:solidFill>
                <a:ea typeface="Source Sans 3" pitchFamily="34" charset="-122"/>
                <a:cs typeface="Source Sans 3" pitchFamily="34" charset="-120"/>
              </a:rPr>
              <a:t>самый рискованный путь</a:t>
            </a:r>
            <a:r>
              <a:rPr lang="en-US" sz="1400" dirty="0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 – регуляторы рано или поздно могут увидеть любые нарушения. Поэтому такой вариант поведения – на ваш страх и </a:t>
            </a:r>
            <a:r>
              <a:rPr lang="en-US" sz="1400" dirty="0" err="1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риск</a:t>
            </a:r>
            <a:r>
              <a:rPr lang="en-US" sz="1400" dirty="0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и</a:t>
            </a:r>
            <a:r>
              <a:rPr lang="ru-RU" sz="1400" dirty="0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, в целом, </a:t>
            </a:r>
            <a:r>
              <a:rPr lang="en-US" sz="1400" dirty="0" err="1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не</a:t>
            </a:r>
            <a:r>
              <a:rPr lang="en-US" sz="1400" dirty="0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 рекомендуется.</a:t>
            </a:r>
            <a:endParaRPr lang="en-US" sz="1400" dirty="0"/>
          </a:p>
        </p:txBody>
      </p:sp>
      <p:sp>
        <p:nvSpPr>
          <p:cNvPr id="14" name="Text 10"/>
          <p:cNvSpPr/>
          <p:nvPr/>
        </p:nvSpPr>
        <p:spPr>
          <a:xfrm>
            <a:off x="1354931" y="6741676"/>
            <a:ext cx="12260580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Помимо этого, некоторые суды считают неподачу или несвоевременную подачу уведомлений по 152-ФЗ </a:t>
            </a:r>
            <a:r>
              <a:rPr lang="en-US" sz="1400" b="1" dirty="0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длящимся правонарушением</a:t>
            </a:r>
            <a:r>
              <a:rPr lang="en-US" sz="1400" dirty="0">
                <a:solidFill>
                  <a:srgbClr val="000000"/>
                </a:solidFill>
                <a:ea typeface="Source Sans 3" pitchFamily="34" charset="-122"/>
                <a:cs typeface="Source Sans 3" pitchFamily="34" charset="-120"/>
              </a:rPr>
              <a:t> (как и саму утечку). Это значит, что срок давности за такое нарушение может отсчитываться судом со дня его обнаружения, а не с того дня, когда вы должны были подать уведомление, но не сделали этого. Как следствие, в таком случае стратегия «затаиться и выждать» просто не сработает.</a:t>
            </a:r>
            <a:endParaRPr lang="en-US" sz="1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96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3693081"/>
            <a:ext cx="7584519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Риски при сокрытии утечки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63798" y="4630460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Если регулятор обнаружит, что вы скрываете произошедшую утечку, он может:</a:t>
            </a:r>
            <a:endParaRPr lang="en-US" sz="17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61" y="5163562"/>
            <a:ext cx="323850" cy="40493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65553" y="5197316"/>
            <a:ext cx="3419237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Принудительное уведомление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1565553" y="5940266"/>
            <a:ext cx="3419237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Все равно заставить вас подать уведомление (п. 14 Приказа Роскомнадзора от 14.11.2022 № 187)</a:t>
            </a:r>
            <a:endParaRPr lang="en-US" sz="17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667" y="5163562"/>
            <a:ext cx="323850" cy="40493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956459" y="5197316"/>
            <a:ext cx="3419237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Административное расследование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5956459" y="5940266"/>
            <a:ext cx="3419237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Начать расследование и запросить у вас все документы по утечке в срок 3 дня (ст. 28.7, 26.10 КоАП)</a:t>
            </a:r>
            <a:endParaRPr lang="en-US" sz="17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573" y="5163562"/>
            <a:ext cx="323850" cy="40493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347365" y="5197316"/>
            <a:ext cx="3419237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Дополнительная ответственность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10347365" y="5940266"/>
            <a:ext cx="3419237" cy="12958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Привлечь вас к ответственности по ч. 11 ст. 13.11 КоАП (до 800 тыс. рублей на ДЛ, до 3 млн. рублей на ЮЛ)</a:t>
            </a:r>
            <a:endParaRPr lang="en-US" sz="17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5783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0463" y="3246477"/>
            <a:ext cx="5627370" cy="604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Уведомлять или нет?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850463" y="4169331"/>
            <a:ext cx="12929473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Принимайте решение </a:t>
            </a:r>
            <a:r>
              <a:rPr lang="en-US" sz="1650" b="1" dirty="0">
                <a:solidFill>
                  <a:srgbClr val="2D2E34"/>
                </a:solidFill>
                <a:ea typeface="Source Sans 3" pitchFamily="34" charset="-122"/>
                <a:cs typeface="Source Sans 3" pitchFamily="34" charset="-120"/>
              </a:rPr>
              <a:t>сами</a:t>
            </a:r>
            <a:r>
              <a:rPr lang="en-US" sz="165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850463" y="4727496"/>
            <a:ext cx="12929473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Взвесьте, в частности, следующее: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850463" y="5285661"/>
            <a:ext cx="21252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850463" y="5624155"/>
            <a:ext cx="4168140" cy="2286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8" name="Text 5"/>
          <p:cNvSpPr/>
          <p:nvPr/>
        </p:nvSpPr>
        <p:spPr>
          <a:xfrm>
            <a:off x="850463" y="5776079"/>
            <a:ext cx="3553301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Вероятность обнаружения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850463" y="6205538"/>
            <a:ext cx="4168140" cy="956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Насколько вероятно то, что вашу утечку обнаружат до истечения срока привлечения к ответственности?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5231130" y="5285661"/>
            <a:ext cx="21252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5231130" y="5624155"/>
            <a:ext cx="4168140" cy="2286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12" name="Text 9"/>
          <p:cNvSpPr/>
          <p:nvPr/>
        </p:nvSpPr>
        <p:spPr>
          <a:xfrm>
            <a:off x="5231130" y="5776079"/>
            <a:ext cx="3284339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Возможность отрицания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5231130" y="6205538"/>
            <a:ext cx="4168140" cy="956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Если ее обнаружат, насколько успешно вы можете доказать, что утекшие ПДн на самом деле не из вашей базы данных?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9611797" y="5285661"/>
            <a:ext cx="212527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9611797" y="5624155"/>
            <a:ext cx="4168140" cy="22860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16" name="Text 13"/>
          <p:cNvSpPr/>
          <p:nvPr/>
        </p:nvSpPr>
        <p:spPr>
          <a:xfrm>
            <a:off x="9611797" y="5776079"/>
            <a:ext cx="2416254" cy="301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Сроки давности</a:t>
            </a:r>
            <a:endParaRPr lang="en-US" sz="1900" dirty="0"/>
          </a:p>
        </p:txBody>
      </p:sp>
      <p:sp>
        <p:nvSpPr>
          <p:cNvPr id="17" name="Text 14"/>
          <p:cNvSpPr/>
          <p:nvPr/>
        </p:nvSpPr>
        <p:spPr>
          <a:xfrm>
            <a:off x="9611797" y="6205538"/>
            <a:ext cx="4168140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Сможете ли вы убедить суд в том, что неподача уведомления и утечка – это не длящиеся правонарушения и сроки по ним уже истекли?</a:t>
            </a:r>
            <a:endParaRPr lang="en-US" sz="16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251585"/>
            <a:ext cx="6288405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Анализ выгод и рисков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3798" y="2877264"/>
            <a:ext cx="6187916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Что </a:t>
            </a:r>
            <a:r>
              <a:rPr lang="en-US" sz="1900" b="1" dirty="0">
                <a:solidFill>
                  <a:schemeClr val="accent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выиграете</a:t>
            </a:r>
            <a:r>
              <a:rPr lang="en-US" sz="190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, если не подадите уведомление?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3798" y="3706535"/>
            <a:ext cx="618791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Возможно (очень ненадежное "возможно") избежите дополнительной ответственности за неподачу уведомления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863798" y="4384715"/>
            <a:ext cx="6187916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Сама утечка иногда признается судами длящимся правонарушением, поэтому может не получиться уйти от основной ответственности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6305" y="2877264"/>
            <a:ext cx="6187916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Что </a:t>
            </a:r>
            <a:r>
              <a:rPr lang="en-US" sz="1900" b="1" dirty="0">
                <a:solidFill>
                  <a:srgbClr val="FF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проиграете</a:t>
            </a:r>
            <a:r>
              <a:rPr lang="en-US" sz="190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, если регулятор выявит отсутствие уведомления?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7586305" y="3706535"/>
            <a:ext cx="6187916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Рискуете получить дополнительную ответственность по ч. 11 ст. 13.11 КоАП РФ (до 800 тыс. рублей на ДЛ, до 3 млн. рублей на ЮЛ)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86305" y="4753928"/>
            <a:ext cx="618791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Получите потенциальное повышение вашей категории риска при проверках (ПП РФ от 29.06.2021 № 1046)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586305" y="5477351"/>
            <a:ext cx="618791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Получите более пристальное внимание со стороны регулятора в будущем и ухудшение отношений с ним</a:t>
            </a:r>
            <a:endParaRPr lang="en-US" sz="17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240" y="260526"/>
            <a:ext cx="11978878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Порядок уведомления об инцидентах с ПДн</a:t>
            </a:r>
            <a:endParaRPr lang="en-US" sz="38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C900-5294-DF44-AD9A-CA858B25F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1045547"/>
            <a:ext cx="12989362" cy="681684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63798" y="1093470"/>
            <a:ext cx="4908471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Контакты</a:t>
            </a:r>
            <a:endParaRPr lang="en-US" sz="3850" dirty="0"/>
          </a:p>
        </p:txBody>
      </p:sp>
      <p:sp>
        <p:nvSpPr>
          <p:cNvPr id="9" name="Shape 4"/>
          <p:cNvSpPr/>
          <p:nvPr/>
        </p:nvSpPr>
        <p:spPr>
          <a:xfrm>
            <a:off x="863798" y="2030849"/>
            <a:ext cx="3600212" cy="1822609"/>
          </a:xfrm>
          <a:prstGeom prst="roundRect">
            <a:avLst>
              <a:gd name="adj" fmla="val 1777"/>
            </a:avLst>
          </a:prstGeom>
          <a:solidFill>
            <a:srgbClr val="F2EEEE"/>
          </a:solidFill>
          <a:ln/>
        </p:spPr>
      </p:sp>
      <p:sp>
        <p:nvSpPr>
          <p:cNvPr id="10" name="Text 5"/>
          <p:cNvSpPr/>
          <p:nvPr/>
        </p:nvSpPr>
        <p:spPr>
          <a:xfrm>
            <a:off x="1079659" y="2246709"/>
            <a:ext cx="3168491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Полная версия презентации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1079659" y="2989659"/>
            <a:ext cx="3168491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Материалы и дополнительная информация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4679871" y="2030849"/>
            <a:ext cx="3600331" cy="1822609"/>
          </a:xfrm>
          <a:prstGeom prst="roundRect">
            <a:avLst>
              <a:gd name="adj" fmla="val 1777"/>
            </a:avLst>
          </a:prstGeom>
          <a:solidFill>
            <a:srgbClr val="F2EEEE"/>
          </a:solidFill>
          <a:ln/>
        </p:spPr>
      </p:sp>
      <p:sp>
        <p:nvSpPr>
          <p:cNvPr id="13" name="Text 8"/>
          <p:cNvSpPr/>
          <p:nvPr/>
        </p:nvSpPr>
        <p:spPr>
          <a:xfrm>
            <a:off x="4895731" y="2246709"/>
            <a:ext cx="3168610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Материалы с предыдущего слайда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4895731" y="2989659"/>
            <a:ext cx="3168610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Схемы и документы по порядку уведомления об инцидентах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863798" y="4069318"/>
            <a:ext cx="7416403" cy="1515904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16" name="Text 11"/>
          <p:cNvSpPr/>
          <p:nvPr/>
        </p:nvSpPr>
        <p:spPr>
          <a:xfrm>
            <a:off x="1079659" y="4285178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Другие вопросы</a:t>
            </a:r>
            <a:endParaRPr lang="en-US" sz="1900" dirty="0"/>
          </a:p>
        </p:txBody>
      </p:sp>
      <p:sp>
        <p:nvSpPr>
          <p:cNvPr id="17" name="Text 12"/>
          <p:cNvSpPr/>
          <p:nvPr/>
        </p:nvSpPr>
        <p:spPr>
          <a:xfrm>
            <a:off x="1079659" y="4721423"/>
            <a:ext cx="6984682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Любые другие вопросы по теме презентации или если просто хотите поболтать за ПДн</a:t>
            </a:r>
            <a:endParaRPr lang="en-US" sz="1700" dirty="0"/>
          </a:p>
        </p:txBody>
      </p:sp>
      <p:sp>
        <p:nvSpPr>
          <p:cNvPr id="18" name="Text 13"/>
          <p:cNvSpPr/>
          <p:nvPr/>
        </p:nvSpPr>
        <p:spPr>
          <a:xfrm>
            <a:off x="863798" y="5909072"/>
            <a:ext cx="7416403" cy="122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650"/>
              </a:lnSpc>
              <a:buNone/>
            </a:pPr>
            <a:r>
              <a:rPr lang="en-US" sz="77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@a_and_tea</a:t>
            </a:r>
            <a:endParaRPr lang="en-US" sz="77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DC6CEB-528B-C64A-9C5D-65F9A27E9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2051" y="0"/>
            <a:ext cx="379976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717233"/>
            <a:ext cx="5212080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Судебная практика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63798" y="1762601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Судебная практика, использованная при подготовке презентации: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863798" y="2523768"/>
            <a:ext cx="618791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Постановление мирового судьи по делу № 05-486/468/2022 от 14.12.2022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863798" y="3247192"/>
            <a:ext cx="6187916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Постановление мирового судьи судебного участка № 388 Краснoсельского района Мещaнского судебного района г. Москвы от 16.02.2023 № 05-0156/388/2023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63798" y="4294584"/>
            <a:ext cx="618791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Постановление мирового судьи по делу № 5-162/2023 от 20.06.2023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863798" y="5018008"/>
            <a:ext cx="6187916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Постановление мирового судьи судебного участка № 52 района Коньково Черемушкинского судебного района г. Москвы от 05.06.2023 № 05-0309/52/2023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863798" y="6065401"/>
            <a:ext cx="618791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Постановление мирового судьи по делу № 5-670/2023 от 20.07.2023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863798" y="6788825"/>
            <a:ext cx="618791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Решение Замоскворeцкого районного суда г. Москвы по делу № 12-1566/2023 от 12.10.2023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586305" y="2523768"/>
            <a:ext cx="6187916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Постановление мирового судьи судебного участка № 244 Донского района Симоновского судебного района г. Москвы от 25.09.2023 по делу № 05-1048/244/2023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7586305" y="3571161"/>
            <a:ext cx="618791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Решение Мещанского районного суда г. Москвы по делу № 12-957/2023 от 16.05.2023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7586305" y="4294584"/>
            <a:ext cx="6187916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Постановление мирового судьи судебного участка № 349 района Беговой Савеловского судебного района г. Москвы от 29.02.2024 по делу № 5-381/2024</a:t>
            </a:r>
            <a:endParaRPr lang="en-US" sz="1700" dirty="0"/>
          </a:p>
        </p:txBody>
      </p:sp>
      <p:sp>
        <p:nvSpPr>
          <p:cNvPr id="13" name="Text 11"/>
          <p:cNvSpPr/>
          <p:nvPr/>
        </p:nvSpPr>
        <p:spPr>
          <a:xfrm>
            <a:off x="7586305" y="5341977"/>
            <a:ext cx="6187916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Постановление мирового судьи по делу № 5-0023/2025 от 20.01.2025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7586305" y="6065401"/>
            <a:ext cx="6187916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Постановление мирового судьи судебного участка № 397 района Замоскворeчье Замоскворeцкого судебного района г. Москвы от 11.03.2025 по делу № 5-108/2025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96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3943112"/>
            <a:ext cx="4908471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О RPPA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63798" y="4880491"/>
            <a:ext cx="12902803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RPPA (Regional Privacy Professionals Association) – это первое русскоязычное сообщество специалистов по работе с данными. 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863798" y="5447348"/>
            <a:ext cx="129028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Мы занимаемся популяризацией этой сферы в России и объединяем специалистов из разных областей, которые разделяют наше бережное отношение к приватности и защите данных (персональных и не только).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863798" y="6338173"/>
            <a:ext cx="129028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По любым вопросам (узнать про сообщество, как вступить, какие плюшки есть для участников) можно обращаться к Кристине Боровиковой (</a:t>
            </a:r>
            <a:r>
              <a:rPr lang="en-US" sz="1700" b="1" dirty="0">
                <a:solidFill>
                  <a:srgbClr val="204C8E"/>
                </a:solidFill>
                <a:ea typeface="Source Sans 3" pitchFamily="34" charset="-122"/>
                <a:cs typeface="Source Sans 3" pitchFamily="34" charset="-120"/>
              </a:rPr>
              <a:t>@krakozubla</a:t>
            </a: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).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96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3506510"/>
            <a:ext cx="5714167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Итак, наша ситуация: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3798" y="4443889"/>
            <a:ext cx="4156948" cy="1515904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079659" y="4659749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Утечка случилась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079659" y="5095994"/>
            <a:ext cx="3725228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Неправомерная или случайная передача ПДн была подтверждена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236607" y="4443889"/>
            <a:ext cx="4157067" cy="1515904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8" name="Text 5"/>
          <p:cNvSpPr/>
          <p:nvPr/>
        </p:nvSpPr>
        <p:spPr>
          <a:xfrm>
            <a:off x="5452467" y="4659749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Все в панике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5452467" y="5095994"/>
            <a:ext cx="3725347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ИБ рвут волосы на голове и распутывают свитеры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9609534" y="4443889"/>
            <a:ext cx="4157067" cy="1515904"/>
          </a:xfrm>
          <a:prstGeom prst="roundRect">
            <a:avLst>
              <a:gd name="adj" fmla="val 2137"/>
            </a:avLst>
          </a:prstGeom>
          <a:solidFill>
            <a:srgbClr val="F2EEEE"/>
          </a:solidFill>
          <a:ln/>
        </p:spPr>
      </p:sp>
      <p:sp>
        <p:nvSpPr>
          <p:cNvPr id="11" name="Text 8"/>
          <p:cNvSpPr/>
          <p:nvPr/>
        </p:nvSpPr>
        <p:spPr>
          <a:xfrm>
            <a:off x="9825395" y="4659749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Что делать?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9825395" y="5095994"/>
            <a:ext cx="3725347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Нужен четкий алгоритм действий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863798" y="6202680"/>
            <a:ext cx="12902803" cy="1219914"/>
          </a:xfrm>
          <a:prstGeom prst="roundRect">
            <a:avLst>
              <a:gd name="adj" fmla="val 2656"/>
            </a:avLst>
          </a:prstGeom>
          <a:solidFill>
            <a:srgbClr val="D6D7DC"/>
          </a:solidFill>
          <a:ln/>
        </p:spPr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59" y="6512123"/>
            <a:ext cx="269915" cy="21586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1565434" y="6472476"/>
            <a:ext cx="11985308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i="1" dirty="0">
                <a:solidFill>
                  <a:srgbClr val="000000"/>
                </a:solidFill>
                <a:latin typeface="+mj-lt"/>
                <a:ea typeface="Source Sans 3" pitchFamily="34" charset="-122"/>
                <a:cs typeface="Source Sans 3" pitchFamily="34" charset="-120"/>
              </a:rPr>
              <a:t>Примечание: сейчас рассматриваем не репутационный damage control, а только юридические особенности – т.е. то, что </a:t>
            </a:r>
            <a:r>
              <a:rPr lang="en-US" sz="1700" b="1" i="1" dirty="0">
                <a:solidFill>
                  <a:srgbClr val="000000"/>
                </a:solidFill>
                <a:latin typeface="+mj-lt"/>
                <a:ea typeface="Source Sans 3" pitchFamily="34" charset="-122"/>
                <a:cs typeface="Source Sans 3" pitchFamily="34" charset="-120"/>
              </a:rPr>
              <a:t>нужно сделать по закону</a:t>
            </a:r>
            <a:r>
              <a:rPr lang="en-US" sz="1700" i="1" dirty="0">
                <a:solidFill>
                  <a:srgbClr val="000000"/>
                </a:solidFill>
                <a:latin typeface="+mj-lt"/>
                <a:ea typeface="Source Sans 3" pitchFamily="34" charset="-122"/>
                <a:cs typeface="Source Sans 3" pitchFamily="34" charset="-120"/>
              </a:rPr>
              <a:t>, чтобы избежать максимальной ответственности.</a:t>
            </a:r>
            <a:endParaRPr lang="en-US" sz="1700" i="1" dirty="0"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2127052"/>
            <a:ext cx="7416403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 что же требуется по закону?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3798" y="3677960"/>
            <a:ext cx="485894" cy="4858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959465" y="3736777"/>
            <a:ext cx="294442" cy="368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565553" y="3752136"/>
            <a:ext cx="507587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Провести внутреннее расследование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565553" y="4188381"/>
            <a:ext cx="6714649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Установить причины, масштаб, последствия утечки и иную информацию, предусмотренную ч. 3.1 ст. 21 152-ФЗ.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863798" y="5268158"/>
            <a:ext cx="485894" cy="485894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959465" y="5326975"/>
            <a:ext cx="294442" cy="368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1565553" y="5342334"/>
            <a:ext cx="4207907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Подать уведомление об утечке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565553" y="5778579"/>
            <a:ext cx="6714649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И сделать это в сроки, указанные в ч. 3.1 ст. 21 152-ФЗ.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96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3968115"/>
            <a:ext cx="9359622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Последствия подачи уведомления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63798" y="5121354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5CC97B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Плюсы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63798" y="5643920"/>
            <a:ext cx="6187916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Вы точно не получите штраф по ч. 11 ст. 13.11 КоАП: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863798" y="6162199"/>
            <a:ext cx="6187916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До 800 тыс. рублей на ДЛ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863798" y="6561653"/>
            <a:ext cx="6187916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До 3 млн. рублей на ЮЛ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586305" y="5121354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F4444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Минусы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586305" y="5643920"/>
            <a:ext cx="6187916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Скорее всего вас </a:t>
            </a:r>
            <a:r>
              <a:rPr lang="en-US" sz="17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быстро</a:t>
            </a: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привлекут по ч. 1, 12-18 ст. 13.11 КоАП: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7586305" y="6162199"/>
            <a:ext cx="6187916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До 20 млн. рублей на ЮЛ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7586305" y="6561653"/>
            <a:ext cx="6187916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До 500 млн. рублей за повторное нарушение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96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4509968"/>
            <a:ext cx="4908471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Почему быстро?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63798" y="5447348"/>
            <a:ext cx="12902803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Роскомнадзор может возбудить дело и привлечь вас к ответственности </a:t>
            </a:r>
            <a:r>
              <a:rPr lang="en-US" sz="17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без дополнительных формальностей</a:t>
            </a: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, которые могли бы дать вам больше времени на формирование и отстаивание своей позиции (в частности, без проведения полноценной предварительной проверки), </a:t>
            </a:r>
            <a:r>
              <a:rPr lang="en-US" sz="1700" b="1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если вы сами подтверждаете, что нарушение произошло</a:t>
            </a: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 (ч. 3.1, п. 1 ч. 3.5 ст. 28.1 КоАП).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96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3778568"/>
            <a:ext cx="7724894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Итог уведомления об утечке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63798" y="4715947"/>
            <a:ext cx="12902803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Уходите в административное производство, тратите деньги на юристов, экспертизы и судебные пошлины. В итоге, все равно есть серьезная вероятность, что вы выплатите государству штраф.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863798" y="5606772"/>
            <a:ext cx="12902803" cy="1543883"/>
          </a:xfrm>
          <a:prstGeom prst="roundRect">
            <a:avLst>
              <a:gd name="adj" fmla="val 2098"/>
            </a:avLst>
          </a:prstGeom>
          <a:solidFill>
            <a:srgbClr val="D6D7DC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59" y="5916216"/>
            <a:ext cx="269915" cy="215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65434" y="5876568"/>
            <a:ext cx="11985308" cy="971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b="1" i="1" dirty="0">
                <a:solidFill>
                  <a:srgbClr val="000000"/>
                </a:solidFill>
                <a:latin typeface="+mj-lt"/>
                <a:ea typeface="Source Sans 3" pitchFamily="34" charset="-122"/>
                <a:cs typeface="Source Sans 3" pitchFamily="34" charset="-120"/>
              </a:rPr>
              <a:t>"Отвертеться" будет сложно</a:t>
            </a:r>
            <a:r>
              <a:rPr lang="en-US" sz="1700" i="1" dirty="0">
                <a:solidFill>
                  <a:srgbClr val="000000"/>
                </a:solidFill>
                <a:latin typeface="+mj-lt"/>
                <a:ea typeface="Source Sans 3" pitchFamily="34" charset="-122"/>
                <a:cs typeface="Source Sans 3" pitchFamily="34" charset="-120"/>
              </a:rPr>
              <a:t>: при подаче уведомления вы официально признаетесь в том, что у вас что-то пошло не так и случилась утечка. Во многих случаях это почти железный аргумент для того, чтобы суд признал вас виновными, несмотря на возможные оправдания. Вопрос лишь в строгости наказания.</a:t>
            </a:r>
            <a:endParaRPr lang="en-US" sz="1700" i="1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525429"/>
            <a:ext cx="12902803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 юридических инструментов для снижения ответственности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63798" y="3184327"/>
            <a:ext cx="4156948" cy="1498640"/>
          </a:xfrm>
          <a:prstGeom prst="roundRect">
            <a:avLst>
              <a:gd name="adj" fmla="val 2162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1079659" y="3400187"/>
            <a:ext cx="3725228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1. Смягчающие обстоятельства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79659" y="4143137"/>
            <a:ext cx="3725228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ст. 4.2 КоАП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5236607" y="3184327"/>
            <a:ext cx="4157067" cy="1498640"/>
          </a:xfrm>
          <a:prstGeom prst="roundRect">
            <a:avLst>
              <a:gd name="adj" fmla="val 2162"/>
            </a:avLst>
          </a:prstGeom>
          <a:solidFill>
            <a:srgbClr val="F2EEEE"/>
          </a:solidFill>
          <a:ln/>
        </p:spPr>
      </p:sp>
      <p:sp>
        <p:nvSpPr>
          <p:cNvPr id="7" name="Text 5"/>
          <p:cNvSpPr/>
          <p:nvPr/>
        </p:nvSpPr>
        <p:spPr>
          <a:xfrm>
            <a:off x="5452467" y="3400187"/>
            <a:ext cx="3725347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2. Исключительные обстоятельства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5452467" y="4143137"/>
            <a:ext cx="3725347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ч. 3.2, 3.3 ст. 4.1 КоАП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9609534" y="3184327"/>
            <a:ext cx="4157067" cy="1498640"/>
          </a:xfrm>
          <a:prstGeom prst="roundRect">
            <a:avLst>
              <a:gd name="adj" fmla="val 2162"/>
            </a:avLst>
          </a:prstGeom>
          <a:solidFill>
            <a:srgbClr val="F2EEEE"/>
          </a:solidFill>
          <a:ln/>
        </p:spPr>
      </p:sp>
      <p:sp>
        <p:nvSpPr>
          <p:cNvPr id="10" name="Text 8"/>
          <p:cNvSpPr/>
          <p:nvPr/>
        </p:nvSpPr>
        <p:spPr>
          <a:xfrm>
            <a:off x="9825395" y="3400187"/>
            <a:ext cx="3725347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3. Замена штрафа предупреждением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9825395" y="4143137"/>
            <a:ext cx="3725347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ст. 4.1.1 КоАП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863798" y="4898827"/>
            <a:ext cx="6343412" cy="1498640"/>
          </a:xfrm>
          <a:prstGeom prst="roundRect">
            <a:avLst>
              <a:gd name="adj" fmla="val 1794"/>
            </a:avLst>
          </a:prstGeom>
          <a:solidFill>
            <a:srgbClr val="F2EEEE"/>
          </a:solidFill>
          <a:ln/>
        </p:spPr>
      </p:sp>
      <p:sp>
        <p:nvSpPr>
          <p:cNvPr id="13" name="Text 11"/>
          <p:cNvSpPr/>
          <p:nvPr/>
        </p:nvSpPr>
        <p:spPr>
          <a:xfrm>
            <a:off x="1079659" y="5114687"/>
            <a:ext cx="315051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4. Малозначительность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1079659" y="5789236"/>
            <a:ext cx="5911691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ст. 2.9 КоАП</a:t>
            </a:r>
            <a:endParaRPr lang="en-US" sz="1700" dirty="0"/>
          </a:p>
        </p:txBody>
      </p:sp>
      <p:sp>
        <p:nvSpPr>
          <p:cNvPr id="15" name="Shape 13"/>
          <p:cNvSpPr/>
          <p:nvPr/>
        </p:nvSpPr>
        <p:spPr>
          <a:xfrm>
            <a:off x="7423071" y="4898828"/>
            <a:ext cx="6343531" cy="1498640"/>
          </a:xfrm>
          <a:prstGeom prst="roundRect">
            <a:avLst>
              <a:gd name="adj" fmla="val 1794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7638931" y="5114687"/>
            <a:ext cx="5911810" cy="92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5. Специальные смягчающие обстоятельства против оборотных штрафов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7638931" y="5789236"/>
            <a:ext cx="5911810" cy="323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D3838"/>
                </a:solidFill>
                <a:ea typeface="Source Sans 3" pitchFamily="34" charset="-122"/>
                <a:cs typeface="Source Sans 3" pitchFamily="34" charset="-120"/>
              </a:rPr>
              <a:t>ч. 3.4-2 ст. 4.1 КоАП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2270</Words>
  <Application>Microsoft Macintosh PowerPoint</Application>
  <PresentationFormat>Custom</PresentationFormat>
  <Paragraphs>228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Montserrat Light</vt:lpstr>
      <vt:lpstr>Calibri Light</vt:lpstr>
      <vt:lpstr>Calibri</vt:lpstr>
      <vt:lpstr>Montserrat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Турчин Андрей Михайлович</cp:lastModifiedBy>
  <cp:revision>30</cp:revision>
  <dcterms:created xsi:type="dcterms:W3CDTF">2025-09-26T13:18:12Z</dcterms:created>
  <dcterms:modified xsi:type="dcterms:W3CDTF">2025-10-02T07:54:22Z</dcterms:modified>
</cp:coreProperties>
</file>