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26" r:id="rId2"/>
    <p:sldMasterId id="2147483732" r:id="rId3"/>
  </p:sldMasterIdLst>
  <p:notesMasterIdLst>
    <p:notesMasterId r:id="rId16"/>
  </p:notesMasterIdLst>
  <p:handoutMasterIdLst>
    <p:handoutMasterId r:id="rId17"/>
  </p:handoutMasterIdLst>
  <p:sldIdLst>
    <p:sldId id="260" r:id="rId4"/>
    <p:sldId id="261" r:id="rId5"/>
    <p:sldId id="266" r:id="rId6"/>
    <p:sldId id="267" r:id="rId7"/>
    <p:sldId id="268" r:id="rId8"/>
    <p:sldId id="270" r:id="rId9"/>
    <p:sldId id="271" r:id="rId10"/>
    <p:sldId id="274" r:id="rId11"/>
    <p:sldId id="272" r:id="rId12"/>
    <p:sldId id="275" r:id="rId13"/>
    <p:sldId id="273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C1C24"/>
    <a:srgbClr val="00C3FF"/>
    <a:srgbClr val="767776"/>
    <a:srgbClr val="00B050"/>
    <a:srgbClr val="6ED29B"/>
    <a:srgbClr val="E6E6E6"/>
    <a:srgbClr val="0074BC"/>
    <a:srgbClr val="00835A"/>
    <a:srgbClr val="0062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4" autoAdjust="0"/>
    <p:restoredTop sz="96024" autoAdjust="0"/>
  </p:normalViewPr>
  <p:slideViewPr>
    <p:cSldViewPr snapToGrid="0">
      <p:cViewPr>
        <p:scale>
          <a:sx n="80" d="100"/>
          <a:sy n="80" d="100"/>
        </p:scale>
        <p:origin x="159" y="168"/>
      </p:cViewPr>
      <p:guideLst>
        <p:guide pos="21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DECE-E073-4B88-B27F-08C80D29AA8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D2B8-3791-4520-82F6-D844CF087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3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7AAC5-1214-496F-A7DF-9B71002A18B5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3EA9-AFC6-4F49-95F1-E6DE45E8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6"/>
          <p:cNvSpPr>
            <a:spLocks noChangeAspect="1"/>
          </p:cNvSpPr>
          <p:nvPr userDrawn="1"/>
        </p:nvSpPr>
        <p:spPr bwMode="auto">
          <a:xfrm rot="402533">
            <a:off x="164940" y="668539"/>
            <a:ext cx="5275590" cy="5324102"/>
          </a:xfrm>
          <a:custGeom>
            <a:avLst/>
            <a:gdLst>
              <a:gd name="T0" fmla="*/ 31 w 501"/>
              <a:gd name="T1" fmla="*/ 339 h 505"/>
              <a:gd name="T2" fmla="*/ 0 w 501"/>
              <a:gd name="T3" fmla="*/ 254 h 505"/>
              <a:gd name="T4" fmla="*/ 37 w 501"/>
              <a:gd name="T5" fmla="*/ 161 h 505"/>
              <a:gd name="T6" fmla="*/ 313 w 501"/>
              <a:gd name="T7" fmla="*/ 5 h 505"/>
              <a:gd name="T8" fmla="*/ 403 w 501"/>
              <a:gd name="T9" fmla="*/ 21 h 505"/>
              <a:gd name="T10" fmla="*/ 462 w 501"/>
              <a:gd name="T11" fmla="*/ 91 h 505"/>
              <a:gd name="T12" fmla="*/ 464 w 501"/>
              <a:gd name="T13" fmla="*/ 408 h 505"/>
              <a:gd name="T14" fmla="*/ 402 w 501"/>
              <a:gd name="T15" fmla="*/ 486 h 505"/>
              <a:gd name="T16" fmla="*/ 313 w 501"/>
              <a:gd name="T17" fmla="*/ 502 h 505"/>
              <a:gd name="T18" fmla="*/ 31 w 501"/>
              <a:gd name="T19" fmla="*/ 33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1" h="505">
                <a:moveTo>
                  <a:pt x="31" y="339"/>
                </a:moveTo>
                <a:cubicBezTo>
                  <a:pt x="13" y="315"/>
                  <a:pt x="0" y="286"/>
                  <a:pt x="0" y="254"/>
                </a:cubicBezTo>
                <a:cubicBezTo>
                  <a:pt x="0" y="218"/>
                  <a:pt x="15" y="186"/>
                  <a:pt x="37" y="161"/>
                </a:cubicBezTo>
                <a:cubicBezTo>
                  <a:pt x="108" y="82"/>
                  <a:pt x="203" y="23"/>
                  <a:pt x="313" y="5"/>
                </a:cubicBezTo>
                <a:cubicBezTo>
                  <a:pt x="343" y="0"/>
                  <a:pt x="374" y="5"/>
                  <a:pt x="403" y="21"/>
                </a:cubicBezTo>
                <a:cubicBezTo>
                  <a:pt x="431" y="37"/>
                  <a:pt x="451" y="62"/>
                  <a:pt x="462" y="91"/>
                </a:cubicBezTo>
                <a:cubicBezTo>
                  <a:pt x="501" y="195"/>
                  <a:pt x="497" y="306"/>
                  <a:pt x="464" y="408"/>
                </a:cubicBezTo>
                <a:cubicBezTo>
                  <a:pt x="453" y="439"/>
                  <a:pt x="433" y="468"/>
                  <a:pt x="402" y="486"/>
                </a:cubicBezTo>
                <a:cubicBezTo>
                  <a:pt x="374" y="502"/>
                  <a:pt x="343" y="505"/>
                  <a:pt x="313" y="502"/>
                </a:cubicBezTo>
                <a:cubicBezTo>
                  <a:pt x="214" y="492"/>
                  <a:pt x="92" y="421"/>
                  <a:pt x="31" y="339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3000"/>
                </a:schemeClr>
              </a:gs>
              <a:gs pos="100000">
                <a:srgbClr val="B7EEFF">
                  <a:alpha val="45000"/>
                </a:srgbClr>
              </a:gs>
            </a:gsLst>
            <a:lin ang="16200000" scaled="1"/>
          </a:gradFill>
          <a:ln w="12700">
            <a:solidFill>
              <a:schemeClr val="accent2">
                <a:lumMod val="60000"/>
                <a:lumOff val="40000"/>
                <a:alpha val="98000"/>
              </a:schemeClr>
            </a:solidFill>
          </a:ln>
          <a:effectLst>
            <a:outerShdw blurRad="114300" dist="63500" dir="2880000" sx="98000" sy="98000" algn="tl" rotWithShape="0">
              <a:srgbClr val="0486FC">
                <a:alpha val="57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31234" y="820703"/>
            <a:ext cx="5104164" cy="5033586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Текст 3"/>
          <p:cNvSpPr txBox="1">
            <a:spLocks/>
          </p:cNvSpPr>
          <p:nvPr userDrawn="1"/>
        </p:nvSpPr>
        <p:spPr>
          <a:xfrm>
            <a:off x="6079898" y="6053941"/>
            <a:ext cx="1620000" cy="5847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ru-RU" sz="2000" kern="1200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21"/>
          </p:nvPr>
        </p:nvSpPr>
        <p:spPr>
          <a:xfrm>
            <a:off x="6079898" y="2641542"/>
            <a:ext cx="4062973" cy="12187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5"/>
          </p:nvPr>
        </p:nvSpPr>
        <p:spPr>
          <a:xfrm>
            <a:off x="6079898" y="4059989"/>
            <a:ext cx="1620000" cy="5847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ru-RU" sz="2000" kern="1200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рямоугольник 8"/>
          <p:cNvSpPr>
            <a:spLocks noChangeArrowheads="1"/>
          </p:cNvSpPr>
          <p:nvPr userDrawn="1"/>
        </p:nvSpPr>
        <p:spPr bwMode="auto">
          <a:xfrm>
            <a:off x="6096000" y="5854289"/>
            <a:ext cx="622300" cy="46037"/>
          </a:xfrm>
          <a:prstGeom prst="rect">
            <a:avLst/>
          </a:prstGeom>
          <a:solidFill>
            <a:srgbClr val="00C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aseline="-2500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10434656" y="719399"/>
            <a:ext cx="1118259" cy="1123274"/>
            <a:chOff x="8761413" y="633413"/>
            <a:chExt cx="1416050" cy="142240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761413" y="633413"/>
              <a:ext cx="1416050" cy="1422400"/>
            </a:xfrm>
            <a:custGeom>
              <a:avLst/>
              <a:gdLst>
                <a:gd name="T0" fmla="*/ 56 w 892"/>
                <a:gd name="T1" fmla="*/ 603 h 896"/>
                <a:gd name="T2" fmla="*/ 34 w 892"/>
                <a:gd name="T3" fmla="*/ 569 h 896"/>
                <a:gd name="T4" fmla="*/ 16 w 892"/>
                <a:gd name="T5" fmla="*/ 531 h 896"/>
                <a:gd name="T6" fmla="*/ 4 w 892"/>
                <a:gd name="T7" fmla="*/ 493 h 896"/>
                <a:gd name="T8" fmla="*/ 0 w 892"/>
                <a:gd name="T9" fmla="*/ 451 h 896"/>
                <a:gd name="T10" fmla="*/ 2 w 892"/>
                <a:gd name="T11" fmla="*/ 427 h 896"/>
                <a:gd name="T12" fmla="*/ 12 w 892"/>
                <a:gd name="T13" fmla="*/ 381 h 896"/>
                <a:gd name="T14" fmla="*/ 28 w 892"/>
                <a:gd name="T15" fmla="*/ 339 h 896"/>
                <a:gd name="T16" fmla="*/ 54 w 892"/>
                <a:gd name="T17" fmla="*/ 301 h 896"/>
                <a:gd name="T18" fmla="*/ 68 w 892"/>
                <a:gd name="T19" fmla="*/ 283 h 896"/>
                <a:gd name="T20" fmla="*/ 118 w 892"/>
                <a:gd name="T21" fmla="*/ 231 h 896"/>
                <a:gd name="T22" fmla="*/ 172 w 892"/>
                <a:gd name="T23" fmla="*/ 183 h 896"/>
                <a:gd name="T24" fmla="*/ 230 w 892"/>
                <a:gd name="T25" fmla="*/ 139 h 896"/>
                <a:gd name="T26" fmla="*/ 292 w 892"/>
                <a:gd name="T27" fmla="*/ 102 h 896"/>
                <a:gd name="T28" fmla="*/ 356 w 892"/>
                <a:gd name="T29" fmla="*/ 68 h 896"/>
                <a:gd name="T30" fmla="*/ 424 w 892"/>
                <a:gd name="T31" fmla="*/ 40 h 896"/>
                <a:gd name="T32" fmla="*/ 494 w 892"/>
                <a:gd name="T33" fmla="*/ 18 h 896"/>
                <a:gd name="T34" fmla="*/ 568 w 892"/>
                <a:gd name="T35" fmla="*/ 2 h 896"/>
                <a:gd name="T36" fmla="*/ 590 w 892"/>
                <a:gd name="T37" fmla="*/ 0 h 896"/>
                <a:gd name="T38" fmla="*/ 630 w 892"/>
                <a:gd name="T39" fmla="*/ 0 h 896"/>
                <a:gd name="T40" fmla="*/ 672 w 892"/>
                <a:gd name="T41" fmla="*/ 8 h 896"/>
                <a:gd name="T42" fmla="*/ 712 w 892"/>
                <a:gd name="T43" fmla="*/ 22 h 896"/>
                <a:gd name="T44" fmla="*/ 732 w 892"/>
                <a:gd name="T45" fmla="*/ 32 h 896"/>
                <a:gd name="T46" fmla="*/ 768 w 892"/>
                <a:gd name="T47" fmla="*/ 56 h 896"/>
                <a:gd name="T48" fmla="*/ 798 w 892"/>
                <a:gd name="T49" fmla="*/ 86 h 896"/>
                <a:gd name="T50" fmla="*/ 822 w 892"/>
                <a:gd name="T51" fmla="*/ 119 h 896"/>
                <a:gd name="T52" fmla="*/ 840 w 892"/>
                <a:gd name="T53" fmla="*/ 157 h 896"/>
                <a:gd name="T54" fmla="*/ 852 w 892"/>
                <a:gd name="T55" fmla="*/ 191 h 896"/>
                <a:gd name="T56" fmla="*/ 872 w 892"/>
                <a:gd name="T57" fmla="*/ 263 h 896"/>
                <a:gd name="T58" fmla="*/ 884 w 892"/>
                <a:gd name="T59" fmla="*/ 335 h 896"/>
                <a:gd name="T60" fmla="*/ 890 w 892"/>
                <a:gd name="T61" fmla="*/ 407 h 896"/>
                <a:gd name="T62" fmla="*/ 890 w 892"/>
                <a:gd name="T63" fmla="*/ 479 h 896"/>
                <a:gd name="T64" fmla="*/ 884 w 892"/>
                <a:gd name="T65" fmla="*/ 551 h 896"/>
                <a:gd name="T66" fmla="*/ 872 w 892"/>
                <a:gd name="T67" fmla="*/ 621 h 896"/>
                <a:gd name="T68" fmla="*/ 854 w 892"/>
                <a:gd name="T69" fmla="*/ 690 h 896"/>
                <a:gd name="T70" fmla="*/ 844 w 892"/>
                <a:gd name="T71" fmla="*/ 724 h 896"/>
                <a:gd name="T72" fmla="*/ 826 w 892"/>
                <a:gd name="T73" fmla="*/ 766 h 896"/>
                <a:gd name="T74" fmla="*/ 802 w 892"/>
                <a:gd name="T75" fmla="*/ 804 h 896"/>
                <a:gd name="T76" fmla="*/ 770 w 892"/>
                <a:gd name="T77" fmla="*/ 838 h 896"/>
                <a:gd name="T78" fmla="*/ 730 w 892"/>
                <a:gd name="T79" fmla="*/ 866 h 896"/>
                <a:gd name="T80" fmla="*/ 712 w 892"/>
                <a:gd name="T81" fmla="*/ 876 h 896"/>
                <a:gd name="T82" fmla="*/ 672 w 892"/>
                <a:gd name="T83" fmla="*/ 890 h 896"/>
                <a:gd name="T84" fmla="*/ 630 w 892"/>
                <a:gd name="T85" fmla="*/ 896 h 896"/>
                <a:gd name="T86" fmla="*/ 590 w 892"/>
                <a:gd name="T87" fmla="*/ 896 h 896"/>
                <a:gd name="T88" fmla="*/ 570 w 892"/>
                <a:gd name="T89" fmla="*/ 894 h 896"/>
                <a:gd name="T90" fmla="*/ 500 w 892"/>
                <a:gd name="T91" fmla="*/ 884 h 896"/>
                <a:gd name="T92" fmla="*/ 428 w 892"/>
                <a:gd name="T93" fmla="*/ 862 h 896"/>
                <a:gd name="T94" fmla="*/ 356 w 892"/>
                <a:gd name="T95" fmla="*/ 832 h 896"/>
                <a:gd name="T96" fmla="*/ 286 w 892"/>
                <a:gd name="T97" fmla="*/ 796 h 896"/>
                <a:gd name="T98" fmla="*/ 220 w 892"/>
                <a:gd name="T99" fmla="*/ 754 h 896"/>
                <a:gd name="T100" fmla="*/ 158 w 892"/>
                <a:gd name="T101" fmla="*/ 706 h 896"/>
                <a:gd name="T102" fmla="*/ 102 w 892"/>
                <a:gd name="T103" fmla="*/ 657 h 896"/>
                <a:gd name="T104" fmla="*/ 56 w 892"/>
                <a:gd name="T105" fmla="*/ 60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96">
                  <a:moveTo>
                    <a:pt x="56" y="603"/>
                  </a:moveTo>
                  <a:lnTo>
                    <a:pt x="56" y="603"/>
                  </a:lnTo>
                  <a:lnTo>
                    <a:pt x="44" y="587"/>
                  </a:lnTo>
                  <a:lnTo>
                    <a:pt x="34" y="569"/>
                  </a:lnTo>
                  <a:lnTo>
                    <a:pt x="24" y="551"/>
                  </a:lnTo>
                  <a:lnTo>
                    <a:pt x="16" y="531"/>
                  </a:lnTo>
                  <a:lnTo>
                    <a:pt x="10" y="513"/>
                  </a:lnTo>
                  <a:lnTo>
                    <a:pt x="4" y="493"/>
                  </a:lnTo>
                  <a:lnTo>
                    <a:pt x="2" y="471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2" y="427"/>
                  </a:lnTo>
                  <a:lnTo>
                    <a:pt x="6" y="403"/>
                  </a:lnTo>
                  <a:lnTo>
                    <a:pt x="12" y="381"/>
                  </a:lnTo>
                  <a:lnTo>
                    <a:pt x="20" y="359"/>
                  </a:lnTo>
                  <a:lnTo>
                    <a:pt x="28" y="339"/>
                  </a:lnTo>
                  <a:lnTo>
                    <a:pt x="40" y="319"/>
                  </a:lnTo>
                  <a:lnTo>
                    <a:pt x="54" y="301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92" y="257"/>
                  </a:lnTo>
                  <a:lnTo>
                    <a:pt x="118" y="231"/>
                  </a:lnTo>
                  <a:lnTo>
                    <a:pt x="144" y="207"/>
                  </a:lnTo>
                  <a:lnTo>
                    <a:pt x="172" y="183"/>
                  </a:lnTo>
                  <a:lnTo>
                    <a:pt x="200" y="161"/>
                  </a:lnTo>
                  <a:lnTo>
                    <a:pt x="230" y="139"/>
                  </a:lnTo>
                  <a:lnTo>
                    <a:pt x="260" y="119"/>
                  </a:lnTo>
                  <a:lnTo>
                    <a:pt x="292" y="102"/>
                  </a:lnTo>
                  <a:lnTo>
                    <a:pt x="324" y="84"/>
                  </a:lnTo>
                  <a:lnTo>
                    <a:pt x="356" y="68"/>
                  </a:lnTo>
                  <a:lnTo>
                    <a:pt x="390" y="54"/>
                  </a:lnTo>
                  <a:lnTo>
                    <a:pt x="424" y="40"/>
                  </a:lnTo>
                  <a:lnTo>
                    <a:pt x="460" y="28"/>
                  </a:lnTo>
                  <a:lnTo>
                    <a:pt x="494" y="18"/>
                  </a:lnTo>
                  <a:lnTo>
                    <a:pt x="532" y="10"/>
                  </a:lnTo>
                  <a:lnTo>
                    <a:pt x="568" y="2"/>
                  </a:lnTo>
                  <a:lnTo>
                    <a:pt x="568" y="2"/>
                  </a:lnTo>
                  <a:lnTo>
                    <a:pt x="590" y="0"/>
                  </a:lnTo>
                  <a:lnTo>
                    <a:pt x="610" y="0"/>
                  </a:lnTo>
                  <a:lnTo>
                    <a:pt x="630" y="0"/>
                  </a:lnTo>
                  <a:lnTo>
                    <a:pt x="652" y="2"/>
                  </a:lnTo>
                  <a:lnTo>
                    <a:pt x="672" y="8"/>
                  </a:lnTo>
                  <a:lnTo>
                    <a:pt x="692" y="14"/>
                  </a:lnTo>
                  <a:lnTo>
                    <a:pt x="712" y="22"/>
                  </a:lnTo>
                  <a:lnTo>
                    <a:pt x="732" y="32"/>
                  </a:lnTo>
                  <a:lnTo>
                    <a:pt x="732" y="32"/>
                  </a:lnTo>
                  <a:lnTo>
                    <a:pt x="750" y="44"/>
                  </a:lnTo>
                  <a:lnTo>
                    <a:pt x="768" y="56"/>
                  </a:lnTo>
                  <a:lnTo>
                    <a:pt x="784" y="70"/>
                  </a:lnTo>
                  <a:lnTo>
                    <a:pt x="798" y="86"/>
                  </a:lnTo>
                  <a:lnTo>
                    <a:pt x="810" y="102"/>
                  </a:lnTo>
                  <a:lnTo>
                    <a:pt x="822" y="119"/>
                  </a:lnTo>
                  <a:lnTo>
                    <a:pt x="832" y="137"/>
                  </a:lnTo>
                  <a:lnTo>
                    <a:pt x="840" y="157"/>
                  </a:lnTo>
                  <a:lnTo>
                    <a:pt x="840" y="157"/>
                  </a:lnTo>
                  <a:lnTo>
                    <a:pt x="852" y="191"/>
                  </a:lnTo>
                  <a:lnTo>
                    <a:pt x="862" y="227"/>
                  </a:lnTo>
                  <a:lnTo>
                    <a:pt x="872" y="263"/>
                  </a:lnTo>
                  <a:lnTo>
                    <a:pt x="878" y="299"/>
                  </a:lnTo>
                  <a:lnTo>
                    <a:pt x="884" y="335"/>
                  </a:lnTo>
                  <a:lnTo>
                    <a:pt x="888" y="371"/>
                  </a:lnTo>
                  <a:lnTo>
                    <a:pt x="890" y="407"/>
                  </a:lnTo>
                  <a:lnTo>
                    <a:pt x="892" y="443"/>
                  </a:lnTo>
                  <a:lnTo>
                    <a:pt x="890" y="479"/>
                  </a:lnTo>
                  <a:lnTo>
                    <a:pt x="888" y="515"/>
                  </a:lnTo>
                  <a:lnTo>
                    <a:pt x="884" y="551"/>
                  </a:lnTo>
                  <a:lnTo>
                    <a:pt x="878" y="587"/>
                  </a:lnTo>
                  <a:lnTo>
                    <a:pt x="872" y="621"/>
                  </a:lnTo>
                  <a:lnTo>
                    <a:pt x="864" y="657"/>
                  </a:lnTo>
                  <a:lnTo>
                    <a:pt x="854" y="690"/>
                  </a:lnTo>
                  <a:lnTo>
                    <a:pt x="844" y="724"/>
                  </a:lnTo>
                  <a:lnTo>
                    <a:pt x="844" y="724"/>
                  </a:lnTo>
                  <a:lnTo>
                    <a:pt x="836" y="746"/>
                  </a:lnTo>
                  <a:lnTo>
                    <a:pt x="826" y="766"/>
                  </a:lnTo>
                  <a:lnTo>
                    <a:pt x="814" y="786"/>
                  </a:lnTo>
                  <a:lnTo>
                    <a:pt x="802" y="804"/>
                  </a:lnTo>
                  <a:lnTo>
                    <a:pt x="786" y="822"/>
                  </a:lnTo>
                  <a:lnTo>
                    <a:pt x="770" y="838"/>
                  </a:lnTo>
                  <a:lnTo>
                    <a:pt x="752" y="852"/>
                  </a:lnTo>
                  <a:lnTo>
                    <a:pt x="730" y="866"/>
                  </a:lnTo>
                  <a:lnTo>
                    <a:pt x="730" y="866"/>
                  </a:lnTo>
                  <a:lnTo>
                    <a:pt x="712" y="876"/>
                  </a:lnTo>
                  <a:lnTo>
                    <a:pt x="692" y="884"/>
                  </a:lnTo>
                  <a:lnTo>
                    <a:pt x="672" y="890"/>
                  </a:lnTo>
                  <a:lnTo>
                    <a:pt x="652" y="894"/>
                  </a:lnTo>
                  <a:lnTo>
                    <a:pt x="630" y="896"/>
                  </a:lnTo>
                  <a:lnTo>
                    <a:pt x="610" y="896"/>
                  </a:lnTo>
                  <a:lnTo>
                    <a:pt x="590" y="896"/>
                  </a:lnTo>
                  <a:lnTo>
                    <a:pt x="570" y="894"/>
                  </a:lnTo>
                  <a:lnTo>
                    <a:pt x="570" y="894"/>
                  </a:lnTo>
                  <a:lnTo>
                    <a:pt x="536" y="890"/>
                  </a:lnTo>
                  <a:lnTo>
                    <a:pt x="500" y="884"/>
                  </a:lnTo>
                  <a:lnTo>
                    <a:pt x="464" y="874"/>
                  </a:lnTo>
                  <a:lnTo>
                    <a:pt x="428" y="862"/>
                  </a:lnTo>
                  <a:lnTo>
                    <a:pt x="392" y="848"/>
                  </a:lnTo>
                  <a:lnTo>
                    <a:pt x="356" y="832"/>
                  </a:lnTo>
                  <a:lnTo>
                    <a:pt x="322" y="816"/>
                  </a:lnTo>
                  <a:lnTo>
                    <a:pt x="286" y="796"/>
                  </a:lnTo>
                  <a:lnTo>
                    <a:pt x="252" y="776"/>
                  </a:lnTo>
                  <a:lnTo>
                    <a:pt x="220" y="754"/>
                  </a:lnTo>
                  <a:lnTo>
                    <a:pt x="188" y="732"/>
                  </a:lnTo>
                  <a:lnTo>
                    <a:pt x="158" y="706"/>
                  </a:lnTo>
                  <a:lnTo>
                    <a:pt x="130" y="682"/>
                  </a:lnTo>
                  <a:lnTo>
                    <a:pt x="102" y="657"/>
                  </a:lnTo>
                  <a:lnTo>
                    <a:pt x="78" y="631"/>
                  </a:lnTo>
                  <a:lnTo>
                    <a:pt x="56" y="6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9542463" y="1343026"/>
              <a:ext cx="463550" cy="458788"/>
            </a:xfrm>
            <a:custGeom>
              <a:avLst/>
              <a:gdLst>
                <a:gd name="T0" fmla="*/ 230 w 292"/>
                <a:gd name="T1" fmla="*/ 58 h 289"/>
                <a:gd name="T2" fmla="*/ 292 w 292"/>
                <a:gd name="T3" fmla="*/ 16 h 289"/>
                <a:gd name="T4" fmla="*/ 282 w 292"/>
                <a:gd name="T5" fmla="*/ 0 h 289"/>
                <a:gd name="T6" fmla="*/ 0 w 292"/>
                <a:gd name="T7" fmla="*/ 188 h 289"/>
                <a:gd name="T8" fmla="*/ 10 w 292"/>
                <a:gd name="T9" fmla="*/ 204 h 289"/>
                <a:gd name="T10" fmla="*/ 212 w 292"/>
                <a:gd name="T11" fmla="*/ 70 h 289"/>
                <a:gd name="T12" fmla="*/ 78 w 292"/>
                <a:gd name="T13" fmla="*/ 208 h 289"/>
                <a:gd name="T14" fmla="*/ 92 w 292"/>
                <a:gd name="T15" fmla="*/ 220 h 289"/>
                <a:gd name="T16" fmla="*/ 136 w 292"/>
                <a:gd name="T17" fmla="*/ 176 h 289"/>
                <a:gd name="T18" fmla="*/ 86 w 292"/>
                <a:gd name="T19" fmla="*/ 281 h 289"/>
                <a:gd name="T20" fmla="*/ 104 w 292"/>
                <a:gd name="T21" fmla="*/ 289 h 289"/>
                <a:gd name="T22" fmla="*/ 158 w 292"/>
                <a:gd name="T23" fmla="*/ 172 h 289"/>
                <a:gd name="T24" fmla="*/ 144 w 292"/>
                <a:gd name="T25" fmla="*/ 166 h 289"/>
                <a:gd name="T26" fmla="*/ 240 w 292"/>
                <a:gd name="T27" fmla="*/ 68 h 289"/>
                <a:gd name="T28" fmla="*/ 230 w 292"/>
                <a:gd name="T2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89">
                  <a:moveTo>
                    <a:pt x="230" y="58"/>
                  </a:moveTo>
                  <a:lnTo>
                    <a:pt x="292" y="16"/>
                  </a:lnTo>
                  <a:lnTo>
                    <a:pt x="282" y="0"/>
                  </a:lnTo>
                  <a:lnTo>
                    <a:pt x="0" y="188"/>
                  </a:lnTo>
                  <a:lnTo>
                    <a:pt x="10" y="204"/>
                  </a:lnTo>
                  <a:lnTo>
                    <a:pt x="212" y="70"/>
                  </a:lnTo>
                  <a:lnTo>
                    <a:pt x="78" y="208"/>
                  </a:lnTo>
                  <a:lnTo>
                    <a:pt x="92" y="220"/>
                  </a:lnTo>
                  <a:lnTo>
                    <a:pt x="136" y="176"/>
                  </a:lnTo>
                  <a:lnTo>
                    <a:pt x="86" y="281"/>
                  </a:lnTo>
                  <a:lnTo>
                    <a:pt x="104" y="289"/>
                  </a:lnTo>
                  <a:lnTo>
                    <a:pt x="158" y="172"/>
                  </a:lnTo>
                  <a:lnTo>
                    <a:pt x="144" y="166"/>
                  </a:lnTo>
                  <a:lnTo>
                    <a:pt x="240" y="6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377363" y="1127126"/>
              <a:ext cx="482600" cy="403225"/>
            </a:xfrm>
            <a:custGeom>
              <a:avLst/>
              <a:gdLst>
                <a:gd name="T0" fmla="*/ 294 w 304"/>
                <a:gd name="T1" fmla="*/ 120 h 254"/>
                <a:gd name="T2" fmla="*/ 260 w 304"/>
                <a:gd name="T3" fmla="*/ 80 h 254"/>
                <a:gd name="T4" fmla="*/ 236 w 304"/>
                <a:gd name="T5" fmla="*/ 0 h 254"/>
                <a:gd name="T6" fmla="*/ 90 w 304"/>
                <a:gd name="T7" fmla="*/ 160 h 254"/>
                <a:gd name="T8" fmla="*/ 90 w 304"/>
                <a:gd name="T9" fmla="*/ 160 h 254"/>
                <a:gd name="T10" fmla="*/ 64 w 304"/>
                <a:gd name="T11" fmla="*/ 156 h 254"/>
                <a:gd name="T12" fmla="*/ 50 w 304"/>
                <a:gd name="T13" fmla="*/ 144 h 254"/>
                <a:gd name="T14" fmla="*/ 42 w 304"/>
                <a:gd name="T15" fmla="*/ 124 h 254"/>
                <a:gd name="T16" fmla="*/ 44 w 304"/>
                <a:gd name="T17" fmla="*/ 100 h 254"/>
                <a:gd name="T18" fmla="*/ 48 w 304"/>
                <a:gd name="T19" fmla="*/ 88 h 254"/>
                <a:gd name="T20" fmla="*/ 60 w 304"/>
                <a:gd name="T21" fmla="*/ 66 h 254"/>
                <a:gd name="T22" fmla="*/ 80 w 304"/>
                <a:gd name="T23" fmla="*/ 50 h 254"/>
                <a:gd name="T24" fmla="*/ 102 w 304"/>
                <a:gd name="T25" fmla="*/ 42 h 254"/>
                <a:gd name="T26" fmla="*/ 112 w 304"/>
                <a:gd name="T27" fmla="*/ 40 h 254"/>
                <a:gd name="T28" fmla="*/ 136 w 304"/>
                <a:gd name="T29" fmla="*/ 44 h 254"/>
                <a:gd name="T30" fmla="*/ 146 w 304"/>
                <a:gd name="T31" fmla="*/ 52 h 254"/>
                <a:gd name="T32" fmla="*/ 150 w 304"/>
                <a:gd name="T33" fmla="*/ 62 h 254"/>
                <a:gd name="T34" fmla="*/ 150 w 304"/>
                <a:gd name="T35" fmla="*/ 68 h 254"/>
                <a:gd name="T36" fmla="*/ 92 w 304"/>
                <a:gd name="T37" fmla="*/ 80 h 254"/>
                <a:gd name="T38" fmla="*/ 184 w 304"/>
                <a:gd name="T39" fmla="*/ 120 h 254"/>
                <a:gd name="T40" fmla="*/ 190 w 304"/>
                <a:gd name="T41" fmla="*/ 98 h 254"/>
                <a:gd name="T42" fmla="*/ 194 w 304"/>
                <a:gd name="T43" fmla="*/ 74 h 254"/>
                <a:gd name="T44" fmla="*/ 192 w 304"/>
                <a:gd name="T45" fmla="*/ 60 h 254"/>
                <a:gd name="T46" fmla="*/ 182 w 304"/>
                <a:gd name="T47" fmla="*/ 32 h 254"/>
                <a:gd name="T48" fmla="*/ 162 w 304"/>
                <a:gd name="T49" fmla="*/ 12 h 254"/>
                <a:gd name="T50" fmla="*/ 134 w 304"/>
                <a:gd name="T51" fmla="*/ 2 h 254"/>
                <a:gd name="T52" fmla="*/ 116 w 304"/>
                <a:gd name="T53" fmla="*/ 0 h 254"/>
                <a:gd name="T54" fmla="*/ 92 w 304"/>
                <a:gd name="T55" fmla="*/ 2 h 254"/>
                <a:gd name="T56" fmla="*/ 68 w 304"/>
                <a:gd name="T57" fmla="*/ 10 h 254"/>
                <a:gd name="T58" fmla="*/ 32 w 304"/>
                <a:gd name="T59" fmla="*/ 36 h 254"/>
                <a:gd name="T60" fmla="*/ 8 w 304"/>
                <a:gd name="T61" fmla="*/ 74 h 254"/>
                <a:gd name="T62" fmla="*/ 0 w 304"/>
                <a:gd name="T63" fmla="*/ 116 h 254"/>
                <a:gd name="T64" fmla="*/ 2 w 304"/>
                <a:gd name="T65" fmla="*/ 136 h 254"/>
                <a:gd name="T66" fmla="*/ 14 w 304"/>
                <a:gd name="T67" fmla="*/ 166 h 254"/>
                <a:gd name="T68" fmla="*/ 38 w 304"/>
                <a:gd name="T69" fmla="*/ 188 h 254"/>
                <a:gd name="T70" fmla="*/ 70 w 304"/>
                <a:gd name="T71" fmla="*/ 200 h 254"/>
                <a:gd name="T72" fmla="*/ 90 w 304"/>
                <a:gd name="T73" fmla="*/ 202 h 254"/>
                <a:gd name="T74" fmla="*/ 90 w 304"/>
                <a:gd name="T75" fmla="*/ 202 h 254"/>
                <a:gd name="T76" fmla="*/ 182 w 304"/>
                <a:gd name="T77" fmla="*/ 202 h 254"/>
                <a:gd name="T78" fmla="*/ 180 w 304"/>
                <a:gd name="T79" fmla="*/ 222 h 254"/>
                <a:gd name="T80" fmla="*/ 186 w 304"/>
                <a:gd name="T81" fmla="*/ 238 h 254"/>
                <a:gd name="T82" fmla="*/ 200 w 304"/>
                <a:gd name="T83" fmla="*/ 250 h 254"/>
                <a:gd name="T84" fmla="*/ 220 w 304"/>
                <a:gd name="T85" fmla="*/ 254 h 254"/>
                <a:gd name="T86" fmla="*/ 258 w 304"/>
                <a:gd name="T87" fmla="*/ 254 h 254"/>
                <a:gd name="T88" fmla="*/ 236 w 304"/>
                <a:gd name="T89" fmla="*/ 214 h 254"/>
                <a:gd name="T90" fmla="*/ 230 w 304"/>
                <a:gd name="T91" fmla="*/ 214 h 254"/>
                <a:gd name="T92" fmla="*/ 226 w 304"/>
                <a:gd name="T93" fmla="*/ 206 h 254"/>
                <a:gd name="T94" fmla="*/ 248 w 304"/>
                <a:gd name="T95" fmla="*/ 1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254">
                  <a:moveTo>
                    <a:pt x="248" y="120"/>
                  </a:moveTo>
                  <a:lnTo>
                    <a:pt x="294" y="120"/>
                  </a:lnTo>
                  <a:lnTo>
                    <a:pt x="304" y="80"/>
                  </a:lnTo>
                  <a:lnTo>
                    <a:pt x="260" y="80"/>
                  </a:lnTo>
                  <a:lnTo>
                    <a:pt x="282" y="0"/>
                  </a:lnTo>
                  <a:lnTo>
                    <a:pt x="236" y="0"/>
                  </a:lnTo>
                  <a:lnTo>
                    <a:pt x="192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6" y="160"/>
                  </a:lnTo>
                  <a:lnTo>
                    <a:pt x="64" y="156"/>
                  </a:lnTo>
                  <a:lnTo>
                    <a:pt x="56" y="152"/>
                  </a:lnTo>
                  <a:lnTo>
                    <a:pt x="50" y="144"/>
                  </a:lnTo>
                  <a:lnTo>
                    <a:pt x="44" y="136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8" y="88"/>
                  </a:lnTo>
                  <a:lnTo>
                    <a:pt x="54" y="76"/>
                  </a:lnTo>
                  <a:lnTo>
                    <a:pt x="60" y="66"/>
                  </a:lnTo>
                  <a:lnTo>
                    <a:pt x="70" y="58"/>
                  </a:lnTo>
                  <a:lnTo>
                    <a:pt x="80" y="50"/>
                  </a:lnTo>
                  <a:lnTo>
                    <a:pt x="90" y="44"/>
                  </a:lnTo>
                  <a:lnTo>
                    <a:pt x="10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0" y="42"/>
                  </a:lnTo>
                  <a:lnTo>
                    <a:pt x="136" y="44"/>
                  </a:lnTo>
                  <a:lnTo>
                    <a:pt x="140" y="48"/>
                  </a:lnTo>
                  <a:lnTo>
                    <a:pt x="146" y="52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80"/>
                  </a:lnTo>
                  <a:lnTo>
                    <a:pt x="92" y="80"/>
                  </a:lnTo>
                  <a:lnTo>
                    <a:pt x="82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90" y="98"/>
                  </a:lnTo>
                  <a:lnTo>
                    <a:pt x="192" y="86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2" y="12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0" y="22"/>
                  </a:lnTo>
                  <a:lnTo>
                    <a:pt x="32" y="36"/>
                  </a:lnTo>
                  <a:lnTo>
                    <a:pt x="18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6" y="152"/>
                  </a:lnTo>
                  <a:lnTo>
                    <a:pt x="14" y="166"/>
                  </a:lnTo>
                  <a:lnTo>
                    <a:pt x="24" y="178"/>
                  </a:lnTo>
                  <a:lnTo>
                    <a:pt x="38" y="188"/>
                  </a:lnTo>
                  <a:lnTo>
                    <a:pt x="52" y="196"/>
                  </a:lnTo>
                  <a:lnTo>
                    <a:pt x="7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0" y="212"/>
                  </a:lnTo>
                  <a:lnTo>
                    <a:pt x="180" y="222"/>
                  </a:lnTo>
                  <a:lnTo>
                    <a:pt x="182" y="230"/>
                  </a:lnTo>
                  <a:lnTo>
                    <a:pt x="186" y="238"/>
                  </a:lnTo>
                  <a:lnTo>
                    <a:pt x="194" y="246"/>
                  </a:lnTo>
                  <a:lnTo>
                    <a:pt x="200" y="250"/>
                  </a:lnTo>
                  <a:lnTo>
                    <a:pt x="210" y="254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58" y="254"/>
                  </a:lnTo>
                  <a:lnTo>
                    <a:pt x="268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30" y="214"/>
                  </a:lnTo>
                  <a:lnTo>
                    <a:pt x="228" y="210"/>
                  </a:lnTo>
                  <a:lnTo>
                    <a:pt x="226" y="206"/>
                  </a:lnTo>
                  <a:lnTo>
                    <a:pt x="226" y="202"/>
                  </a:lnTo>
                  <a:lnTo>
                    <a:pt x="248" y="120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9158288" y="1041401"/>
              <a:ext cx="257175" cy="406400"/>
            </a:xfrm>
            <a:custGeom>
              <a:avLst/>
              <a:gdLst>
                <a:gd name="T0" fmla="*/ 118 w 162"/>
                <a:gd name="T1" fmla="*/ 0 h 256"/>
                <a:gd name="T2" fmla="*/ 116 w 162"/>
                <a:gd name="T3" fmla="*/ 0 h 256"/>
                <a:gd name="T4" fmla="*/ 70 w 162"/>
                <a:gd name="T5" fmla="*/ 0 h 256"/>
                <a:gd name="T6" fmla="*/ 60 w 162"/>
                <a:gd name="T7" fmla="*/ 40 h 256"/>
                <a:gd name="T8" fmla="*/ 106 w 162"/>
                <a:gd name="T9" fmla="*/ 40 h 256"/>
                <a:gd name="T10" fmla="*/ 64 w 162"/>
                <a:gd name="T11" fmla="*/ 194 h 256"/>
                <a:gd name="T12" fmla="*/ 64 w 162"/>
                <a:gd name="T13" fmla="*/ 194 h 256"/>
                <a:gd name="T14" fmla="*/ 58 w 162"/>
                <a:gd name="T15" fmla="*/ 204 h 256"/>
                <a:gd name="T16" fmla="*/ 50 w 162"/>
                <a:gd name="T17" fmla="*/ 210 h 256"/>
                <a:gd name="T18" fmla="*/ 40 w 162"/>
                <a:gd name="T19" fmla="*/ 216 h 256"/>
                <a:gd name="T20" fmla="*/ 28 w 162"/>
                <a:gd name="T21" fmla="*/ 216 h 256"/>
                <a:gd name="T22" fmla="*/ 12 w 162"/>
                <a:gd name="T23" fmla="*/ 216 h 256"/>
                <a:gd name="T24" fmla="*/ 0 w 162"/>
                <a:gd name="T25" fmla="*/ 256 h 256"/>
                <a:gd name="T26" fmla="*/ 18 w 162"/>
                <a:gd name="T27" fmla="*/ 256 h 256"/>
                <a:gd name="T28" fmla="*/ 18 w 162"/>
                <a:gd name="T29" fmla="*/ 256 h 256"/>
                <a:gd name="T30" fmla="*/ 34 w 162"/>
                <a:gd name="T31" fmla="*/ 256 h 256"/>
                <a:gd name="T32" fmla="*/ 52 w 162"/>
                <a:gd name="T33" fmla="*/ 254 h 256"/>
                <a:gd name="T34" fmla="*/ 68 w 162"/>
                <a:gd name="T35" fmla="*/ 248 h 256"/>
                <a:gd name="T36" fmla="*/ 76 w 162"/>
                <a:gd name="T37" fmla="*/ 242 h 256"/>
                <a:gd name="T38" fmla="*/ 84 w 162"/>
                <a:gd name="T39" fmla="*/ 236 h 256"/>
                <a:gd name="T40" fmla="*/ 84 w 162"/>
                <a:gd name="T41" fmla="*/ 236 h 256"/>
                <a:gd name="T42" fmla="*/ 84 w 162"/>
                <a:gd name="T43" fmla="*/ 236 h 256"/>
                <a:gd name="T44" fmla="*/ 92 w 162"/>
                <a:gd name="T45" fmla="*/ 228 h 256"/>
                <a:gd name="T46" fmla="*/ 100 w 162"/>
                <a:gd name="T47" fmla="*/ 218 h 256"/>
                <a:gd name="T48" fmla="*/ 104 w 162"/>
                <a:gd name="T49" fmla="*/ 206 h 256"/>
                <a:gd name="T50" fmla="*/ 110 w 162"/>
                <a:gd name="T51" fmla="*/ 194 h 256"/>
                <a:gd name="T52" fmla="*/ 162 w 162"/>
                <a:gd name="T53" fmla="*/ 0 h 256"/>
                <a:gd name="T54" fmla="*/ 118 w 162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56">
                  <a:moveTo>
                    <a:pt x="118" y="0"/>
                  </a:moveTo>
                  <a:lnTo>
                    <a:pt x="116" y="0"/>
                  </a:lnTo>
                  <a:lnTo>
                    <a:pt x="70" y="0"/>
                  </a:lnTo>
                  <a:lnTo>
                    <a:pt x="60" y="40"/>
                  </a:lnTo>
                  <a:lnTo>
                    <a:pt x="106" y="4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58" y="204"/>
                  </a:lnTo>
                  <a:lnTo>
                    <a:pt x="50" y="210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12" y="216"/>
                  </a:lnTo>
                  <a:lnTo>
                    <a:pt x="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34" y="256"/>
                  </a:lnTo>
                  <a:lnTo>
                    <a:pt x="52" y="254"/>
                  </a:lnTo>
                  <a:lnTo>
                    <a:pt x="68" y="248"/>
                  </a:lnTo>
                  <a:lnTo>
                    <a:pt x="76" y="24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92" y="228"/>
                  </a:lnTo>
                  <a:lnTo>
                    <a:pt x="100" y="218"/>
                  </a:lnTo>
                  <a:lnTo>
                    <a:pt x="104" y="206"/>
                  </a:lnTo>
                  <a:lnTo>
                    <a:pt x="110" y="194"/>
                  </a:lnTo>
                  <a:lnTo>
                    <a:pt x="16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2513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992" y="0"/>
            <a:ext cx="12319991" cy="6858000"/>
          </a:xfrm>
          <a:prstGeom prst="rect">
            <a:avLst/>
          </a:prstGeom>
        </p:spPr>
      </p:pic>
      <p:sp>
        <p:nvSpPr>
          <p:cNvPr id="4" name="Freeform 6"/>
          <p:cNvSpPr>
            <a:spLocks noChangeAspect="1"/>
          </p:cNvSpPr>
          <p:nvPr userDrawn="1"/>
        </p:nvSpPr>
        <p:spPr bwMode="auto">
          <a:xfrm rot="402533">
            <a:off x="6446152" y="842111"/>
            <a:ext cx="5275590" cy="5324102"/>
          </a:xfrm>
          <a:custGeom>
            <a:avLst/>
            <a:gdLst>
              <a:gd name="T0" fmla="*/ 31 w 501"/>
              <a:gd name="T1" fmla="*/ 339 h 505"/>
              <a:gd name="T2" fmla="*/ 0 w 501"/>
              <a:gd name="T3" fmla="*/ 254 h 505"/>
              <a:gd name="T4" fmla="*/ 37 w 501"/>
              <a:gd name="T5" fmla="*/ 161 h 505"/>
              <a:gd name="T6" fmla="*/ 313 w 501"/>
              <a:gd name="T7" fmla="*/ 5 h 505"/>
              <a:gd name="T8" fmla="*/ 403 w 501"/>
              <a:gd name="T9" fmla="*/ 21 h 505"/>
              <a:gd name="T10" fmla="*/ 462 w 501"/>
              <a:gd name="T11" fmla="*/ 91 h 505"/>
              <a:gd name="T12" fmla="*/ 464 w 501"/>
              <a:gd name="T13" fmla="*/ 408 h 505"/>
              <a:gd name="T14" fmla="*/ 402 w 501"/>
              <a:gd name="T15" fmla="*/ 486 h 505"/>
              <a:gd name="T16" fmla="*/ 313 w 501"/>
              <a:gd name="T17" fmla="*/ 502 h 505"/>
              <a:gd name="T18" fmla="*/ 31 w 501"/>
              <a:gd name="T19" fmla="*/ 33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1" h="505">
                <a:moveTo>
                  <a:pt x="31" y="339"/>
                </a:moveTo>
                <a:cubicBezTo>
                  <a:pt x="13" y="315"/>
                  <a:pt x="0" y="286"/>
                  <a:pt x="0" y="254"/>
                </a:cubicBezTo>
                <a:cubicBezTo>
                  <a:pt x="0" y="218"/>
                  <a:pt x="15" y="186"/>
                  <a:pt x="37" y="161"/>
                </a:cubicBezTo>
                <a:cubicBezTo>
                  <a:pt x="108" y="82"/>
                  <a:pt x="203" y="23"/>
                  <a:pt x="313" y="5"/>
                </a:cubicBezTo>
                <a:cubicBezTo>
                  <a:pt x="343" y="0"/>
                  <a:pt x="374" y="5"/>
                  <a:pt x="403" y="21"/>
                </a:cubicBezTo>
                <a:cubicBezTo>
                  <a:pt x="431" y="37"/>
                  <a:pt x="451" y="62"/>
                  <a:pt x="462" y="91"/>
                </a:cubicBezTo>
                <a:cubicBezTo>
                  <a:pt x="501" y="195"/>
                  <a:pt x="497" y="306"/>
                  <a:pt x="464" y="408"/>
                </a:cubicBezTo>
                <a:cubicBezTo>
                  <a:pt x="453" y="439"/>
                  <a:pt x="433" y="468"/>
                  <a:pt x="402" y="486"/>
                </a:cubicBezTo>
                <a:cubicBezTo>
                  <a:pt x="374" y="502"/>
                  <a:pt x="343" y="505"/>
                  <a:pt x="313" y="502"/>
                </a:cubicBezTo>
                <a:cubicBezTo>
                  <a:pt x="214" y="492"/>
                  <a:pt x="92" y="421"/>
                  <a:pt x="31" y="339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23000"/>
                </a:schemeClr>
              </a:gs>
              <a:gs pos="100000">
                <a:srgbClr val="B7EEFF">
                  <a:alpha val="45000"/>
                </a:srgbClr>
              </a:gs>
            </a:gsLst>
            <a:lin ang="16200000" scaled="1"/>
          </a:gradFill>
          <a:ln w="12700">
            <a:solidFill>
              <a:schemeClr val="accent2">
                <a:lumMod val="60000"/>
                <a:lumOff val="40000"/>
                <a:alpha val="98000"/>
              </a:schemeClr>
            </a:solidFill>
          </a:ln>
          <a:effectLst>
            <a:outerShdw blurRad="114300" dist="63500" dir="2880000" sx="98000" sy="98000" algn="tl" rotWithShape="0">
              <a:srgbClr val="0486FC">
                <a:alpha val="57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6812446" y="994275"/>
            <a:ext cx="5104164" cy="5033586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</p:spPr>
        <p:txBody>
          <a:bodyPr anchor="ctr" anchorCtr="0"/>
          <a:lstStyle>
            <a:lvl1pPr>
              <a:defRPr/>
            </a:lvl1pPr>
          </a:lstStyle>
          <a:p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21"/>
          </p:nvPr>
        </p:nvSpPr>
        <p:spPr>
          <a:xfrm>
            <a:off x="566603" y="2559838"/>
            <a:ext cx="5197421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3600" cap="all" baseline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25"/>
          </p:nvPr>
        </p:nvSpPr>
        <p:spPr>
          <a:xfrm>
            <a:off x="566602" y="3618187"/>
            <a:ext cx="5197421" cy="5847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ru-RU" sz="2000" kern="1200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" y="5346733"/>
            <a:ext cx="3019280" cy="5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>
          <a:xfrm>
            <a:off x="235963" y="306075"/>
            <a:ext cx="10267605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3000" kern="1200" cap="all" spc="0" baseline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Нажмите</a:t>
            </a:r>
            <a:br>
              <a:rPr lang="ru-RU" dirty="0" smtClean="0"/>
            </a:br>
            <a:r>
              <a:rPr lang="ru-RU" dirty="0" smtClean="0"/>
              <a:t>для ввода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00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4"/>
          <p:cNvSpPr>
            <a:spLocks noGrp="1"/>
          </p:cNvSpPr>
          <p:nvPr>
            <p:ph type="title"/>
          </p:nvPr>
        </p:nvSpPr>
        <p:spPr>
          <a:xfrm>
            <a:off x="235962" y="306075"/>
            <a:ext cx="10786271" cy="96423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000" kern="1200" cap="all" spc="0" baseline="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2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627" y="600419"/>
            <a:ext cx="4827373" cy="626956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7965989" y="760667"/>
            <a:ext cx="4226011" cy="17669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473825"/>
            <a:ext cx="16652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82400" y="6415088"/>
            <a:ext cx="373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r" eaLnBrk="1" hangingPunct="1">
              <a:defRPr/>
            </a:pPr>
            <a:fld id="{31E64221-82BE-4640-8CAA-B94A714A1643}" type="slidenum">
              <a:rPr lang="id-ID" altLang="ru-RU" sz="1100" smtClean="0">
                <a:solidFill>
                  <a:schemeClr val="accent2"/>
                </a:solidFill>
                <a:latin typeface="Segoe UI Black" panose="020B0A02040204020203" pitchFamily="34" charset="0"/>
                <a:cs typeface="Titillium" panose="020B0604020202020204" charset="0"/>
              </a:rPr>
              <a:pPr algn="r" eaLnBrk="1" hangingPunct="1">
                <a:defRPr/>
              </a:pPr>
              <a:t>‹#›</a:t>
            </a:fld>
            <a:endParaRPr lang="en-MY" altLang="ru-RU" sz="1100" smtClean="0">
              <a:solidFill>
                <a:schemeClr val="accent2"/>
              </a:solidFill>
              <a:latin typeface="Segoe UI Black" panose="020B0A02040204020203" pitchFamily="34" charset="0"/>
              <a:cs typeface="Titillium" panose="020B060402020202020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34963" y="6381750"/>
            <a:ext cx="2809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4"/>
          <p:cNvSpPr>
            <a:spLocks noGrp="1"/>
          </p:cNvSpPr>
          <p:nvPr>
            <p:ph type="title"/>
          </p:nvPr>
        </p:nvSpPr>
        <p:spPr>
          <a:xfrm>
            <a:off x="235962" y="306075"/>
            <a:ext cx="10786271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2900" kern="1200" cap="all" spc="0" baseline="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224990" y="308345"/>
            <a:ext cx="632048" cy="634883"/>
            <a:chOff x="6477000" y="633413"/>
            <a:chExt cx="1416050" cy="142240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477000" y="633413"/>
              <a:ext cx="1416050" cy="1422400"/>
            </a:xfrm>
            <a:custGeom>
              <a:avLst/>
              <a:gdLst>
                <a:gd name="T0" fmla="*/ 56 w 892"/>
                <a:gd name="T1" fmla="*/ 603 h 896"/>
                <a:gd name="T2" fmla="*/ 34 w 892"/>
                <a:gd name="T3" fmla="*/ 569 h 896"/>
                <a:gd name="T4" fmla="*/ 16 w 892"/>
                <a:gd name="T5" fmla="*/ 531 h 896"/>
                <a:gd name="T6" fmla="*/ 4 w 892"/>
                <a:gd name="T7" fmla="*/ 493 h 896"/>
                <a:gd name="T8" fmla="*/ 0 w 892"/>
                <a:gd name="T9" fmla="*/ 451 h 896"/>
                <a:gd name="T10" fmla="*/ 2 w 892"/>
                <a:gd name="T11" fmla="*/ 427 h 896"/>
                <a:gd name="T12" fmla="*/ 12 w 892"/>
                <a:gd name="T13" fmla="*/ 381 h 896"/>
                <a:gd name="T14" fmla="*/ 28 w 892"/>
                <a:gd name="T15" fmla="*/ 339 h 896"/>
                <a:gd name="T16" fmla="*/ 54 w 892"/>
                <a:gd name="T17" fmla="*/ 301 h 896"/>
                <a:gd name="T18" fmla="*/ 68 w 892"/>
                <a:gd name="T19" fmla="*/ 283 h 896"/>
                <a:gd name="T20" fmla="*/ 118 w 892"/>
                <a:gd name="T21" fmla="*/ 231 h 896"/>
                <a:gd name="T22" fmla="*/ 172 w 892"/>
                <a:gd name="T23" fmla="*/ 183 h 896"/>
                <a:gd name="T24" fmla="*/ 230 w 892"/>
                <a:gd name="T25" fmla="*/ 139 h 896"/>
                <a:gd name="T26" fmla="*/ 292 w 892"/>
                <a:gd name="T27" fmla="*/ 102 h 896"/>
                <a:gd name="T28" fmla="*/ 356 w 892"/>
                <a:gd name="T29" fmla="*/ 68 h 896"/>
                <a:gd name="T30" fmla="*/ 424 w 892"/>
                <a:gd name="T31" fmla="*/ 40 h 896"/>
                <a:gd name="T32" fmla="*/ 494 w 892"/>
                <a:gd name="T33" fmla="*/ 18 h 896"/>
                <a:gd name="T34" fmla="*/ 568 w 892"/>
                <a:gd name="T35" fmla="*/ 2 h 896"/>
                <a:gd name="T36" fmla="*/ 590 w 892"/>
                <a:gd name="T37" fmla="*/ 0 h 896"/>
                <a:gd name="T38" fmla="*/ 630 w 892"/>
                <a:gd name="T39" fmla="*/ 0 h 896"/>
                <a:gd name="T40" fmla="*/ 672 w 892"/>
                <a:gd name="T41" fmla="*/ 8 h 896"/>
                <a:gd name="T42" fmla="*/ 712 w 892"/>
                <a:gd name="T43" fmla="*/ 22 h 896"/>
                <a:gd name="T44" fmla="*/ 732 w 892"/>
                <a:gd name="T45" fmla="*/ 32 h 896"/>
                <a:gd name="T46" fmla="*/ 768 w 892"/>
                <a:gd name="T47" fmla="*/ 56 h 896"/>
                <a:gd name="T48" fmla="*/ 798 w 892"/>
                <a:gd name="T49" fmla="*/ 86 h 896"/>
                <a:gd name="T50" fmla="*/ 822 w 892"/>
                <a:gd name="T51" fmla="*/ 119 h 896"/>
                <a:gd name="T52" fmla="*/ 840 w 892"/>
                <a:gd name="T53" fmla="*/ 157 h 896"/>
                <a:gd name="T54" fmla="*/ 852 w 892"/>
                <a:gd name="T55" fmla="*/ 191 h 896"/>
                <a:gd name="T56" fmla="*/ 872 w 892"/>
                <a:gd name="T57" fmla="*/ 263 h 896"/>
                <a:gd name="T58" fmla="*/ 884 w 892"/>
                <a:gd name="T59" fmla="*/ 335 h 896"/>
                <a:gd name="T60" fmla="*/ 890 w 892"/>
                <a:gd name="T61" fmla="*/ 407 h 896"/>
                <a:gd name="T62" fmla="*/ 890 w 892"/>
                <a:gd name="T63" fmla="*/ 479 h 896"/>
                <a:gd name="T64" fmla="*/ 884 w 892"/>
                <a:gd name="T65" fmla="*/ 551 h 896"/>
                <a:gd name="T66" fmla="*/ 872 w 892"/>
                <a:gd name="T67" fmla="*/ 621 h 896"/>
                <a:gd name="T68" fmla="*/ 854 w 892"/>
                <a:gd name="T69" fmla="*/ 690 h 896"/>
                <a:gd name="T70" fmla="*/ 844 w 892"/>
                <a:gd name="T71" fmla="*/ 724 h 896"/>
                <a:gd name="T72" fmla="*/ 826 w 892"/>
                <a:gd name="T73" fmla="*/ 766 h 896"/>
                <a:gd name="T74" fmla="*/ 802 w 892"/>
                <a:gd name="T75" fmla="*/ 804 h 896"/>
                <a:gd name="T76" fmla="*/ 770 w 892"/>
                <a:gd name="T77" fmla="*/ 838 h 896"/>
                <a:gd name="T78" fmla="*/ 730 w 892"/>
                <a:gd name="T79" fmla="*/ 866 h 896"/>
                <a:gd name="T80" fmla="*/ 712 w 892"/>
                <a:gd name="T81" fmla="*/ 876 h 896"/>
                <a:gd name="T82" fmla="*/ 672 w 892"/>
                <a:gd name="T83" fmla="*/ 890 h 896"/>
                <a:gd name="T84" fmla="*/ 630 w 892"/>
                <a:gd name="T85" fmla="*/ 896 h 896"/>
                <a:gd name="T86" fmla="*/ 590 w 892"/>
                <a:gd name="T87" fmla="*/ 896 h 896"/>
                <a:gd name="T88" fmla="*/ 570 w 892"/>
                <a:gd name="T89" fmla="*/ 894 h 896"/>
                <a:gd name="T90" fmla="*/ 500 w 892"/>
                <a:gd name="T91" fmla="*/ 884 h 896"/>
                <a:gd name="T92" fmla="*/ 428 w 892"/>
                <a:gd name="T93" fmla="*/ 862 h 896"/>
                <a:gd name="T94" fmla="*/ 356 w 892"/>
                <a:gd name="T95" fmla="*/ 832 h 896"/>
                <a:gd name="T96" fmla="*/ 286 w 892"/>
                <a:gd name="T97" fmla="*/ 796 h 896"/>
                <a:gd name="T98" fmla="*/ 220 w 892"/>
                <a:gd name="T99" fmla="*/ 754 h 896"/>
                <a:gd name="T100" fmla="*/ 158 w 892"/>
                <a:gd name="T101" fmla="*/ 706 h 896"/>
                <a:gd name="T102" fmla="*/ 102 w 892"/>
                <a:gd name="T103" fmla="*/ 657 h 896"/>
                <a:gd name="T104" fmla="*/ 56 w 892"/>
                <a:gd name="T105" fmla="*/ 60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96">
                  <a:moveTo>
                    <a:pt x="56" y="603"/>
                  </a:moveTo>
                  <a:lnTo>
                    <a:pt x="56" y="603"/>
                  </a:lnTo>
                  <a:lnTo>
                    <a:pt x="44" y="587"/>
                  </a:lnTo>
                  <a:lnTo>
                    <a:pt x="34" y="569"/>
                  </a:lnTo>
                  <a:lnTo>
                    <a:pt x="24" y="551"/>
                  </a:lnTo>
                  <a:lnTo>
                    <a:pt x="16" y="531"/>
                  </a:lnTo>
                  <a:lnTo>
                    <a:pt x="10" y="513"/>
                  </a:lnTo>
                  <a:lnTo>
                    <a:pt x="4" y="493"/>
                  </a:lnTo>
                  <a:lnTo>
                    <a:pt x="2" y="471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2" y="427"/>
                  </a:lnTo>
                  <a:lnTo>
                    <a:pt x="6" y="403"/>
                  </a:lnTo>
                  <a:lnTo>
                    <a:pt x="12" y="381"/>
                  </a:lnTo>
                  <a:lnTo>
                    <a:pt x="20" y="359"/>
                  </a:lnTo>
                  <a:lnTo>
                    <a:pt x="28" y="339"/>
                  </a:lnTo>
                  <a:lnTo>
                    <a:pt x="40" y="319"/>
                  </a:lnTo>
                  <a:lnTo>
                    <a:pt x="54" y="301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92" y="257"/>
                  </a:lnTo>
                  <a:lnTo>
                    <a:pt x="118" y="231"/>
                  </a:lnTo>
                  <a:lnTo>
                    <a:pt x="144" y="207"/>
                  </a:lnTo>
                  <a:lnTo>
                    <a:pt x="172" y="183"/>
                  </a:lnTo>
                  <a:lnTo>
                    <a:pt x="200" y="161"/>
                  </a:lnTo>
                  <a:lnTo>
                    <a:pt x="230" y="139"/>
                  </a:lnTo>
                  <a:lnTo>
                    <a:pt x="260" y="119"/>
                  </a:lnTo>
                  <a:lnTo>
                    <a:pt x="292" y="102"/>
                  </a:lnTo>
                  <a:lnTo>
                    <a:pt x="324" y="84"/>
                  </a:lnTo>
                  <a:lnTo>
                    <a:pt x="356" y="68"/>
                  </a:lnTo>
                  <a:lnTo>
                    <a:pt x="390" y="54"/>
                  </a:lnTo>
                  <a:lnTo>
                    <a:pt x="424" y="40"/>
                  </a:lnTo>
                  <a:lnTo>
                    <a:pt x="460" y="28"/>
                  </a:lnTo>
                  <a:lnTo>
                    <a:pt x="494" y="18"/>
                  </a:lnTo>
                  <a:lnTo>
                    <a:pt x="532" y="10"/>
                  </a:lnTo>
                  <a:lnTo>
                    <a:pt x="568" y="2"/>
                  </a:lnTo>
                  <a:lnTo>
                    <a:pt x="568" y="2"/>
                  </a:lnTo>
                  <a:lnTo>
                    <a:pt x="590" y="0"/>
                  </a:lnTo>
                  <a:lnTo>
                    <a:pt x="610" y="0"/>
                  </a:lnTo>
                  <a:lnTo>
                    <a:pt x="630" y="0"/>
                  </a:lnTo>
                  <a:lnTo>
                    <a:pt x="652" y="2"/>
                  </a:lnTo>
                  <a:lnTo>
                    <a:pt x="672" y="8"/>
                  </a:lnTo>
                  <a:lnTo>
                    <a:pt x="692" y="14"/>
                  </a:lnTo>
                  <a:lnTo>
                    <a:pt x="712" y="22"/>
                  </a:lnTo>
                  <a:lnTo>
                    <a:pt x="732" y="32"/>
                  </a:lnTo>
                  <a:lnTo>
                    <a:pt x="732" y="32"/>
                  </a:lnTo>
                  <a:lnTo>
                    <a:pt x="750" y="44"/>
                  </a:lnTo>
                  <a:lnTo>
                    <a:pt x="768" y="56"/>
                  </a:lnTo>
                  <a:lnTo>
                    <a:pt x="784" y="70"/>
                  </a:lnTo>
                  <a:lnTo>
                    <a:pt x="798" y="86"/>
                  </a:lnTo>
                  <a:lnTo>
                    <a:pt x="810" y="102"/>
                  </a:lnTo>
                  <a:lnTo>
                    <a:pt x="822" y="119"/>
                  </a:lnTo>
                  <a:lnTo>
                    <a:pt x="832" y="137"/>
                  </a:lnTo>
                  <a:lnTo>
                    <a:pt x="840" y="157"/>
                  </a:lnTo>
                  <a:lnTo>
                    <a:pt x="840" y="157"/>
                  </a:lnTo>
                  <a:lnTo>
                    <a:pt x="852" y="191"/>
                  </a:lnTo>
                  <a:lnTo>
                    <a:pt x="862" y="227"/>
                  </a:lnTo>
                  <a:lnTo>
                    <a:pt x="872" y="263"/>
                  </a:lnTo>
                  <a:lnTo>
                    <a:pt x="878" y="299"/>
                  </a:lnTo>
                  <a:lnTo>
                    <a:pt x="884" y="335"/>
                  </a:lnTo>
                  <a:lnTo>
                    <a:pt x="888" y="371"/>
                  </a:lnTo>
                  <a:lnTo>
                    <a:pt x="890" y="407"/>
                  </a:lnTo>
                  <a:lnTo>
                    <a:pt x="892" y="443"/>
                  </a:lnTo>
                  <a:lnTo>
                    <a:pt x="890" y="479"/>
                  </a:lnTo>
                  <a:lnTo>
                    <a:pt x="888" y="515"/>
                  </a:lnTo>
                  <a:lnTo>
                    <a:pt x="884" y="551"/>
                  </a:lnTo>
                  <a:lnTo>
                    <a:pt x="878" y="587"/>
                  </a:lnTo>
                  <a:lnTo>
                    <a:pt x="872" y="621"/>
                  </a:lnTo>
                  <a:lnTo>
                    <a:pt x="864" y="657"/>
                  </a:lnTo>
                  <a:lnTo>
                    <a:pt x="854" y="690"/>
                  </a:lnTo>
                  <a:lnTo>
                    <a:pt x="844" y="724"/>
                  </a:lnTo>
                  <a:lnTo>
                    <a:pt x="844" y="724"/>
                  </a:lnTo>
                  <a:lnTo>
                    <a:pt x="836" y="746"/>
                  </a:lnTo>
                  <a:lnTo>
                    <a:pt x="826" y="766"/>
                  </a:lnTo>
                  <a:lnTo>
                    <a:pt x="814" y="786"/>
                  </a:lnTo>
                  <a:lnTo>
                    <a:pt x="802" y="804"/>
                  </a:lnTo>
                  <a:lnTo>
                    <a:pt x="786" y="822"/>
                  </a:lnTo>
                  <a:lnTo>
                    <a:pt x="770" y="838"/>
                  </a:lnTo>
                  <a:lnTo>
                    <a:pt x="752" y="852"/>
                  </a:lnTo>
                  <a:lnTo>
                    <a:pt x="730" y="866"/>
                  </a:lnTo>
                  <a:lnTo>
                    <a:pt x="730" y="866"/>
                  </a:lnTo>
                  <a:lnTo>
                    <a:pt x="712" y="876"/>
                  </a:lnTo>
                  <a:lnTo>
                    <a:pt x="692" y="884"/>
                  </a:lnTo>
                  <a:lnTo>
                    <a:pt x="672" y="890"/>
                  </a:lnTo>
                  <a:lnTo>
                    <a:pt x="652" y="894"/>
                  </a:lnTo>
                  <a:lnTo>
                    <a:pt x="630" y="896"/>
                  </a:lnTo>
                  <a:lnTo>
                    <a:pt x="610" y="896"/>
                  </a:lnTo>
                  <a:lnTo>
                    <a:pt x="590" y="896"/>
                  </a:lnTo>
                  <a:lnTo>
                    <a:pt x="570" y="894"/>
                  </a:lnTo>
                  <a:lnTo>
                    <a:pt x="570" y="894"/>
                  </a:lnTo>
                  <a:lnTo>
                    <a:pt x="536" y="890"/>
                  </a:lnTo>
                  <a:lnTo>
                    <a:pt x="500" y="884"/>
                  </a:lnTo>
                  <a:lnTo>
                    <a:pt x="464" y="874"/>
                  </a:lnTo>
                  <a:lnTo>
                    <a:pt x="428" y="862"/>
                  </a:lnTo>
                  <a:lnTo>
                    <a:pt x="392" y="848"/>
                  </a:lnTo>
                  <a:lnTo>
                    <a:pt x="356" y="832"/>
                  </a:lnTo>
                  <a:lnTo>
                    <a:pt x="322" y="816"/>
                  </a:lnTo>
                  <a:lnTo>
                    <a:pt x="286" y="796"/>
                  </a:lnTo>
                  <a:lnTo>
                    <a:pt x="252" y="776"/>
                  </a:lnTo>
                  <a:lnTo>
                    <a:pt x="220" y="754"/>
                  </a:lnTo>
                  <a:lnTo>
                    <a:pt x="188" y="732"/>
                  </a:lnTo>
                  <a:lnTo>
                    <a:pt x="158" y="706"/>
                  </a:lnTo>
                  <a:lnTo>
                    <a:pt x="130" y="682"/>
                  </a:lnTo>
                  <a:lnTo>
                    <a:pt x="102" y="657"/>
                  </a:lnTo>
                  <a:lnTo>
                    <a:pt x="78" y="631"/>
                  </a:lnTo>
                  <a:lnTo>
                    <a:pt x="56" y="603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258050" y="1343026"/>
              <a:ext cx="463550" cy="458788"/>
            </a:xfrm>
            <a:custGeom>
              <a:avLst/>
              <a:gdLst>
                <a:gd name="T0" fmla="*/ 230 w 292"/>
                <a:gd name="T1" fmla="*/ 58 h 289"/>
                <a:gd name="T2" fmla="*/ 292 w 292"/>
                <a:gd name="T3" fmla="*/ 16 h 289"/>
                <a:gd name="T4" fmla="*/ 282 w 292"/>
                <a:gd name="T5" fmla="*/ 0 h 289"/>
                <a:gd name="T6" fmla="*/ 0 w 292"/>
                <a:gd name="T7" fmla="*/ 188 h 289"/>
                <a:gd name="T8" fmla="*/ 10 w 292"/>
                <a:gd name="T9" fmla="*/ 204 h 289"/>
                <a:gd name="T10" fmla="*/ 212 w 292"/>
                <a:gd name="T11" fmla="*/ 70 h 289"/>
                <a:gd name="T12" fmla="*/ 78 w 292"/>
                <a:gd name="T13" fmla="*/ 208 h 289"/>
                <a:gd name="T14" fmla="*/ 92 w 292"/>
                <a:gd name="T15" fmla="*/ 220 h 289"/>
                <a:gd name="T16" fmla="*/ 136 w 292"/>
                <a:gd name="T17" fmla="*/ 176 h 289"/>
                <a:gd name="T18" fmla="*/ 86 w 292"/>
                <a:gd name="T19" fmla="*/ 281 h 289"/>
                <a:gd name="T20" fmla="*/ 104 w 292"/>
                <a:gd name="T21" fmla="*/ 289 h 289"/>
                <a:gd name="T22" fmla="*/ 158 w 292"/>
                <a:gd name="T23" fmla="*/ 172 h 289"/>
                <a:gd name="T24" fmla="*/ 144 w 292"/>
                <a:gd name="T25" fmla="*/ 166 h 289"/>
                <a:gd name="T26" fmla="*/ 240 w 292"/>
                <a:gd name="T27" fmla="*/ 68 h 289"/>
                <a:gd name="T28" fmla="*/ 230 w 292"/>
                <a:gd name="T2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89">
                  <a:moveTo>
                    <a:pt x="230" y="58"/>
                  </a:moveTo>
                  <a:lnTo>
                    <a:pt x="292" y="16"/>
                  </a:lnTo>
                  <a:lnTo>
                    <a:pt x="282" y="0"/>
                  </a:lnTo>
                  <a:lnTo>
                    <a:pt x="0" y="188"/>
                  </a:lnTo>
                  <a:lnTo>
                    <a:pt x="10" y="204"/>
                  </a:lnTo>
                  <a:lnTo>
                    <a:pt x="212" y="70"/>
                  </a:lnTo>
                  <a:lnTo>
                    <a:pt x="78" y="208"/>
                  </a:lnTo>
                  <a:lnTo>
                    <a:pt x="92" y="220"/>
                  </a:lnTo>
                  <a:lnTo>
                    <a:pt x="136" y="176"/>
                  </a:lnTo>
                  <a:lnTo>
                    <a:pt x="86" y="281"/>
                  </a:lnTo>
                  <a:lnTo>
                    <a:pt x="104" y="289"/>
                  </a:lnTo>
                  <a:lnTo>
                    <a:pt x="158" y="172"/>
                  </a:lnTo>
                  <a:lnTo>
                    <a:pt x="144" y="166"/>
                  </a:lnTo>
                  <a:lnTo>
                    <a:pt x="240" y="6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092950" y="1127126"/>
              <a:ext cx="482600" cy="403225"/>
            </a:xfrm>
            <a:custGeom>
              <a:avLst/>
              <a:gdLst>
                <a:gd name="T0" fmla="*/ 294 w 304"/>
                <a:gd name="T1" fmla="*/ 120 h 254"/>
                <a:gd name="T2" fmla="*/ 260 w 304"/>
                <a:gd name="T3" fmla="*/ 80 h 254"/>
                <a:gd name="T4" fmla="*/ 236 w 304"/>
                <a:gd name="T5" fmla="*/ 0 h 254"/>
                <a:gd name="T6" fmla="*/ 90 w 304"/>
                <a:gd name="T7" fmla="*/ 160 h 254"/>
                <a:gd name="T8" fmla="*/ 90 w 304"/>
                <a:gd name="T9" fmla="*/ 160 h 254"/>
                <a:gd name="T10" fmla="*/ 64 w 304"/>
                <a:gd name="T11" fmla="*/ 156 h 254"/>
                <a:gd name="T12" fmla="*/ 50 w 304"/>
                <a:gd name="T13" fmla="*/ 144 h 254"/>
                <a:gd name="T14" fmla="*/ 42 w 304"/>
                <a:gd name="T15" fmla="*/ 124 h 254"/>
                <a:gd name="T16" fmla="*/ 44 w 304"/>
                <a:gd name="T17" fmla="*/ 100 h 254"/>
                <a:gd name="T18" fmla="*/ 48 w 304"/>
                <a:gd name="T19" fmla="*/ 88 h 254"/>
                <a:gd name="T20" fmla="*/ 60 w 304"/>
                <a:gd name="T21" fmla="*/ 66 h 254"/>
                <a:gd name="T22" fmla="*/ 80 w 304"/>
                <a:gd name="T23" fmla="*/ 50 h 254"/>
                <a:gd name="T24" fmla="*/ 102 w 304"/>
                <a:gd name="T25" fmla="*/ 42 h 254"/>
                <a:gd name="T26" fmla="*/ 112 w 304"/>
                <a:gd name="T27" fmla="*/ 40 h 254"/>
                <a:gd name="T28" fmla="*/ 136 w 304"/>
                <a:gd name="T29" fmla="*/ 44 h 254"/>
                <a:gd name="T30" fmla="*/ 146 w 304"/>
                <a:gd name="T31" fmla="*/ 52 h 254"/>
                <a:gd name="T32" fmla="*/ 150 w 304"/>
                <a:gd name="T33" fmla="*/ 62 h 254"/>
                <a:gd name="T34" fmla="*/ 150 w 304"/>
                <a:gd name="T35" fmla="*/ 68 h 254"/>
                <a:gd name="T36" fmla="*/ 92 w 304"/>
                <a:gd name="T37" fmla="*/ 80 h 254"/>
                <a:gd name="T38" fmla="*/ 184 w 304"/>
                <a:gd name="T39" fmla="*/ 120 h 254"/>
                <a:gd name="T40" fmla="*/ 190 w 304"/>
                <a:gd name="T41" fmla="*/ 98 h 254"/>
                <a:gd name="T42" fmla="*/ 194 w 304"/>
                <a:gd name="T43" fmla="*/ 74 h 254"/>
                <a:gd name="T44" fmla="*/ 192 w 304"/>
                <a:gd name="T45" fmla="*/ 60 h 254"/>
                <a:gd name="T46" fmla="*/ 182 w 304"/>
                <a:gd name="T47" fmla="*/ 32 h 254"/>
                <a:gd name="T48" fmla="*/ 162 w 304"/>
                <a:gd name="T49" fmla="*/ 12 h 254"/>
                <a:gd name="T50" fmla="*/ 134 w 304"/>
                <a:gd name="T51" fmla="*/ 2 h 254"/>
                <a:gd name="T52" fmla="*/ 116 w 304"/>
                <a:gd name="T53" fmla="*/ 0 h 254"/>
                <a:gd name="T54" fmla="*/ 92 w 304"/>
                <a:gd name="T55" fmla="*/ 2 h 254"/>
                <a:gd name="T56" fmla="*/ 68 w 304"/>
                <a:gd name="T57" fmla="*/ 10 h 254"/>
                <a:gd name="T58" fmla="*/ 32 w 304"/>
                <a:gd name="T59" fmla="*/ 36 h 254"/>
                <a:gd name="T60" fmla="*/ 8 w 304"/>
                <a:gd name="T61" fmla="*/ 74 h 254"/>
                <a:gd name="T62" fmla="*/ 0 w 304"/>
                <a:gd name="T63" fmla="*/ 116 h 254"/>
                <a:gd name="T64" fmla="*/ 2 w 304"/>
                <a:gd name="T65" fmla="*/ 136 h 254"/>
                <a:gd name="T66" fmla="*/ 14 w 304"/>
                <a:gd name="T67" fmla="*/ 166 h 254"/>
                <a:gd name="T68" fmla="*/ 38 w 304"/>
                <a:gd name="T69" fmla="*/ 188 h 254"/>
                <a:gd name="T70" fmla="*/ 70 w 304"/>
                <a:gd name="T71" fmla="*/ 200 h 254"/>
                <a:gd name="T72" fmla="*/ 90 w 304"/>
                <a:gd name="T73" fmla="*/ 202 h 254"/>
                <a:gd name="T74" fmla="*/ 90 w 304"/>
                <a:gd name="T75" fmla="*/ 202 h 254"/>
                <a:gd name="T76" fmla="*/ 182 w 304"/>
                <a:gd name="T77" fmla="*/ 202 h 254"/>
                <a:gd name="T78" fmla="*/ 180 w 304"/>
                <a:gd name="T79" fmla="*/ 222 h 254"/>
                <a:gd name="T80" fmla="*/ 186 w 304"/>
                <a:gd name="T81" fmla="*/ 238 h 254"/>
                <a:gd name="T82" fmla="*/ 200 w 304"/>
                <a:gd name="T83" fmla="*/ 250 h 254"/>
                <a:gd name="T84" fmla="*/ 220 w 304"/>
                <a:gd name="T85" fmla="*/ 254 h 254"/>
                <a:gd name="T86" fmla="*/ 258 w 304"/>
                <a:gd name="T87" fmla="*/ 254 h 254"/>
                <a:gd name="T88" fmla="*/ 236 w 304"/>
                <a:gd name="T89" fmla="*/ 214 h 254"/>
                <a:gd name="T90" fmla="*/ 230 w 304"/>
                <a:gd name="T91" fmla="*/ 214 h 254"/>
                <a:gd name="T92" fmla="*/ 226 w 304"/>
                <a:gd name="T93" fmla="*/ 206 h 254"/>
                <a:gd name="T94" fmla="*/ 248 w 304"/>
                <a:gd name="T95" fmla="*/ 1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254">
                  <a:moveTo>
                    <a:pt x="248" y="120"/>
                  </a:moveTo>
                  <a:lnTo>
                    <a:pt x="294" y="120"/>
                  </a:lnTo>
                  <a:lnTo>
                    <a:pt x="304" y="80"/>
                  </a:lnTo>
                  <a:lnTo>
                    <a:pt x="260" y="80"/>
                  </a:lnTo>
                  <a:lnTo>
                    <a:pt x="282" y="0"/>
                  </a:lnTo>
                  <a:lnTo>
                    <a:pt x="236" y="0"/>
                  </a:lnTo>
                  <a:lnTo>
                    <a:pt x="192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6" y="160"/>
                  </a:lnTo>
                  <a:lnTo>
                    <a:pt x="64" y="156"/>
                  </a:lnTo>
                  <a:lnTo>
                    <a:pt x="56" y="152"/>
                  </a:lnTo>
                  <a:lnTo>
                    <a:pt x="50" y="144"/>
                  </a:lnTo>
                  <a:lnTo>
                    <a:pt x="44" y="136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8" y="88"/>
                  </a:lnTo>
                  <a:lnTo>
                    <a:pt x="54" y="76"/>
                  </a:lnTo>
                  <a:lnTo>
                    <a:pt x="60" y="66"/>
                  </a:lnTo>
                  <a:lnTo>
                    <a:pt x="70" y="58"/>
                  </a:lnTo>
                  <a:lnTo>
                    <a:pt x="80" y="50"/>
                  </a:lnTo>
                  <a:lnTo>
                    <a:pt x="90" y="44"/>
                  </a:lnTo>
                  <a:lnTo>
                    <a:pt x="10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0" y="42"/>
                  </a:lnTo>
                  <a:lnTo>
                    <a:pt x="136" y="44"/>
                  </a:lnTo>
                  <a:lnTo>
                    <a:pt x="140" y="48"/>
                  </a:lnTo>
                  <a:lnTo>
                    <a:pt x="146" y="52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80"/>
                  </a:lnTo>
                  <a:lnTo>
                    <a:pt x="92" y="80"/>
                  </a:lnTo>
                  <a:lnTo>
                    <a:pt x="82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90" y="98"/>
                  </a:lnTo>
                  <a:lnTo>
                    <a:pt x="192" y="86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2" y="12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0" y="22"/>
                  </a:lnTo>
                  <a:lnTo>
                    <a:pt x="32" y="36"/>
                  </a:lnTo>
                  <a:lnTo>
                    <a:pt x="18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6" y="152"/>
                  </a:lnTo>
                  <a:lnTo>
                    <a:pt x="14" y="166"/>
                  </a:lnTo>
                  <a:lnTo>
                    <a:pt x="24" y="178"/>
                  </a:lnTo>
                  <a:lnTo>
                    <a:pt x="38" y="188"/>
                  </a:lnTo>
                  <a:lnTo>
                    <a:pt x="52" y="196"/>
                  </a:lnTo>
                  <a:lnTo>
                    <a:pt x="7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0" y="212"/>
                  </a:lnTo>
                  <a:lnTo>
                    <a:pt x="180" y="222"/>
                  </a:lnTo>
                  <a:lnTo>
                    <a:pt x="182" y="230"/>
                  </a:lnTo>
                  <a:lnTo>
                    <a:pt x="186" y="238"/>
                  </a:lnTo>
                  <a:lnTo>
                    <a:pt x="194" y="246"/>
                  </a:lnTo>
                  <a:lnTo>
                    <a:pt x="200" y="250"/>
                  </a:lnTo>
                  <a:lnTo>
                    <a:pt x="210" y="254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58" y="254"/>
                  </a:lnTo>
                  <a:lnTo>
                    <a:pt x="268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30" y="214"/>
                  </a:lnTo>
                  <a:lnTo>
                    <a:pt x="228" y="210"/>
                  </a:lnTo>
                  <a:lnTo>
                    <a:pt x="226" y="206"/>
                  </a:lnTo>
                  <a:lnTo>
                    <a:pt x="226" y="202"/>
                  </a:lnTo>
                  <a:lnTo>
                    <a:pt x="24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873875" y="1041401"/>
              <a:ext cx="257175" cy="406400"/>
            </a:xfrm>
            <a:custGeom>
              <a:avLst/>
              <a:gdLst>
                <a:gd name="T0" fmla="*/ 118 w 162"/>
                <a:gd name="T1" fmla="*/ 0 h 256"/>
                <a:gd name="T2" fmla="*/ 116 w 162"/>
                <a:gd name="T3" fmla="*/ 0 h 256"/>
                <a:gd name="T4" fmla="*/ 70 w 162"/>
                <a:gd name="T5" fmla="*/ 0 h 256"/>
                <a:gd name="T6" fmla="*/ 60 w 162"/>
                <a:gd name="T7" fmla="*/ 40 h 256"/>
                <a:gd name="T8" fmla="*/ 106 w 162"/>
                <a:gd name="T9" fmla="*/ 40 h 256"/>
                <a:gd name="T10" fmla="*/ 64 w 162"/>
                <a:gd name="T11" fmla="*/ 194 h 256"/>
                <a:gd name="T12" fmla="*/ 64 w 162"/>
                <a:gd name="T13" fmla="*/ 194 h 256"/>
                <a:gd name="T14" fmla="*/ 58 w 162"/>
                <a:gd name="T15" fmla="*/ 204 h 256"/>
                <a:gd name="T16" fmla="*/ 50 w 162"/>
                <a:gd name="T17" fmla="*/ 210 h 256"/>
                <a:gd name="T18" fmla="*/ 40 w 162"/>
                <a:gd name="T19" fmla="*/ 216 h 256"/>
                <a:gd name="T20" fmla="*/ 28 w 162"/>
                <a:gd name="T21" fmla="*/ 216 h 256"/>
                <a:gd name="T22" fmla="*/ 12 w 162"/>
                <a:gd name="T23" fmla="*/ 216 h 256"/>
                <a:gd name="T24" fmla="*/ 0 w 162"/>
                <a:gd name="T25" fmla="*/ 256 h 256"/>
                <a:gd name="T26" fmla="*/ 18 w 162"/>
                <a:gd name="T27" fmla="*/ 256 h 256"/>
                <a:gd name="T28" fmla="*/ 18 w 162"/>
                <a:gd name="T29" fmla="*/ 256 h 256"/>
                <a:gd name="T30" fmla="*/ 34 w 162"/>
                <a:gd name="T31" fmla="*/ 256 h 256"/>
                <a:gd name="T32" fmla="*/ 52 w 162"/>
                <a:gd name="T33" fmla="*/ 254 h 256"/>
                <a:gd name="T34" fmla="*/ 68 w 162"/>
                <a:gd name="T35" fmla="*/ 248 h 256"/>
                <a:gd name="T36" fmla="*/ 76 w 162"/>
                <a:gd name="T37" fmla="*/ 242 h 256"/>
                <a:gd name="T38" fmla="*/ 84 w 162"/>
                <a:gd name="T39" fmla="*/ 236 h 256"/>
                <a:gd name="T40" fmla="*/ 84 w 162"/>
                <a:gd name="T41" fmla="*/ 236 h 256"/>
                <a:gd name="T42" fmla="*/ 84 w 162"/>
                <a:gd name="T43" fmla="*/ 236 h 256"/>
                <a:gd name="T44" fmla="*/ 92 w 162"/>
                <a:gd name="T45" fmla="*/ 228 h 256"/>
                <a:gd name="T46" fmla="*/ 100 w 162"/>
                <a:gd name="T47" fmla="*/ 218 h 256"/>
                <a:gd name="T48" fmla="*/ 104 w 162"/>
                <a:gd name="T49" fmla="*/ 206 h 256"/>
                <a:gd name="T50" fmla="*/ 110 w 162"/>
                <a:gd name="T51" fmla="*/ 194 h 256"/>
                <a:gd name="T52" fmla="*/ 162 w 162"/>
                <a:gd name="T53" fmla="*/ 0 h 256"/>
                <a:gd name="T54" fmla="*/ 118 w 162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56">
                  <a:moveTo>
                    <a:pt x="118" y="0"/>
                  </a:moveTo>
                  <a:lnTo>
                    <a:pt x="116" y="0"/>
                  </a:lnTo>
                  <a:lnTo>
                    <a:pt x="70" y="0"/>
                  </a:lnTo>
                  <a:lnTo>
                    <a:pt x="60" y="40"/>
                  </a:lnTo>
                  <a:lnTo>
                    <a:pt x="106" y="4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58" y="204"/>
                  </a:lnTo>
                  <a:lnTo>
                    <a:pt x="50" y="210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12" y="216"/>
                  </a:lnTo>
                  <a:lnTo>
                    <a:pt x="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34" y="256"/>
                  </a:lnTo>
                  <a:lnTo>
                    <a:pt x="52" y="254"/>
                  </a:lnTo>
                  <a:lnTo>
                    <a:pt x="68" y="248"/>
                  </a:lnTo>
                  <a:lnTo>
                    <a:pt x="76" y="24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92" y="228"/>
                  </a:lnTo>
                  <a:lnTo>
                    <a:pt x="100" y="218"/>
                  </a:lnTo>
                  <a:lnTo>
                    <a:pt x="104" y="206"/>
                  </a:lnTo>
                  <a:lnTo>
                    <a:pt x="110" y="194"/>
                  </a:lnTo>
                  <a:lnTo>
                    <a:pt x="16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771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as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4"/>
          <p:cNvSpPr>
            <a:spLocks noGrp="1"/>
          </p:cNvSpPr>
          <p:nvPr>
            <p:ph type="title" hasCustomPrompt="1"/>
          </p:nvPr>
        </p:nvSpPr>
        <p:spPr>
          <a:xfrm>
            <a:off x="235963" y="306075"/>
            <a:ext cx="10267605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3000" kern="1200" cap="all" spc="0" baseline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Нажмите</a:t>
            </a:r>
            <a:br>
              <a:rPr lang="ru-RU" dirty="0" smtClean="0"/>
            </a:br>
            <a:r>
              <a:rPr lang="ru-RU" dirty="0" smtClean="0"/>
              <a:t>для ввода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32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as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4"/>
          <p:cNvSpPr>
            <a:spLocks noGrp="1"/>
          </p:cNvSpPr>
          <p:nvPr>
            <p:ph type="title" hasCustomPrompt="1"/>
          </p:nvPr>
        </p:nvSpPr>
        <p:spPr>
          <a:xfrm>
            <a:off x="235963" y="306075"/>
            <a:ext cx="10267605" cy="9642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defRPr lang="en-US" sz="3000" kern="1200" cap="all" spc="0" baseline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Нажмите</a:t>
            </a:r>
            <a:br>
              <a:rPr lang="ru-RU" dirty="0" smtClean="0"/>
            </a:br>
            <a:r>
              <a:rPr lang="ru-RU" dirty="0" smtClean="0"/>
              <a:t>для ввода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007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56" y="6473275"/>
            <a:ext cx="1665671" cy="1456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583060" y="6415311"/>
            <a:ext cx="372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0E2A6B-A809-4840-BF14-8648BC0BDF87}" type="slidenum">
              <a:rPr lang="id-ID" sz="1100" b="0" i="0" baseline="0" smtClean="0">
                <a:solidFill>
                  <a:schemeClr val="accent2"/>
                </a:solidFill>
                <a:latin typeface="+mj-lt"/>
                <a:ea typeface="Titillium" charset="0"/>
                <a:cs typeface="Titillium" charset="0"/>
              </a:rPr>
              <a:pPr algn="r"/>
              <a:t>‹#›</a:t>
            </a:fld>
            <a:endParaRPr lang="en-MY" sz="1100" b="0" i="0" dirty="0">
              <a:solidFill>
                <a:schemeClr val="accent2"/>
              </a:solidFill>
              <a:latin typeface="+mj-lt"/>
              <a:ea typeface="Titillium" charset="0"/>
              <a:cs typeface="Titillium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34963" y="6381188"/>
            <a:ext cx="2806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 userDrawn="1"/>
        </p:nvGrpSpPr>
        <p:grpSpPr>
          <a:xfrm>
            <a:off x="11224990" y="308345"/>
            <a:ext cx="632048" cy="634883"/>
            <a:chOff x="6477000" y="633413"/>
            <a:chExt cx="1416050" cy="1422400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477000" y="633413"/>
              <a:ext cx="1416050" cy="1422400"/>
            </a:xfrm>
            <a:custGeom>
              <a:avLst/>
              <a:gdLst>
                <a:gd name="T0" fmla="*/ 56 w 892"/>
                <a:gd name="T1" fmla="*/ 603 h 896"/>
                <a:gd name="T2" fmla="*/ 34 w 892"/>
                <a:gd name="T3" fmla="*/ 569 h 896"/>
                <a:gd name="T4" fmla="*/ 16 w 892"/>
                <a:gd name="T5" fmla="*/ 531 h 896"/>
                <a:gd name="T6" fmla="*/ 4 w 892"/>
                <a:gd name="T7" fmla="*/ 493 h 896"/>
                <a:gd name="T8" fmla="*/ 0 w 892"/>
                <a:gd name="T9" fmla="*/ 451 h 896"/>
                <a:gd name="T10" fmla="*/ 2 w 892"/>
                <a:gd name="T11" fmla="*/ 427 h 896"/>
                <a:gd name="T12" fmla="*/ 12 w 892"/>
                <a:gd name="T13" fmla="*/ 381 h 896"/>
                <a:gd name="T14" fmla="*/ 28 w 892"/>
                <a:gd name="T15" fmla="*/ 339 h 896"/>
                <a:gd name="T16" fmla="*/ 54 w 892"/>
                <a:gd name="T17" fmla="*/ 301 h 896"/>
                <a:gd name="T18" fmla="*/ 68 w 892"/>
                <a:gd name="T19" fmla="*/ 283 h 896"/>
                <a:gd name="T20" fmla="*/ 118 w 892"/>
                <a:gd name="T21" fmla="*/ 231 h 896"/>
                <a:gd name="T22" fmla="*/ 172 w 892"/>
                <a:gd name="T23" fmla="*/ 183 h 896"/>
                <a:gd name="T24" fmla="*/ 230 w 892"/>
                <a:gd name="T25" fmla="*/ 139 h 896"/>
                <a:gd name="T26" fmla="*/ 292 w 892"/>
                <a:gd name="T27" fmla="*/ 102 h 896"/>
                <a:gd name="T28" fmla="*/ 356 w 892"/>
                <a:gd name="T29" fmla="*/ 68 h 896"/>
                <a:gd name="T30" fmla="*/ 424 w 892"/>
                <a:gd name="T31" fmla="*/ 40 h 896"/>
                <a:gd name="T32" fmla="*/ 494 w 892"/>
                <a:gd name="T33" fmla="*/ 18 h 896"/>
                <a:gd name="T34" fmla="*/ 568 w 892"/>
                <a:gd name="T35" fmla="*/ 2 h 896"/>
                <a:gd name="T36" fmla="*/ 590 w 892"/>
                <a:gd name="T37" fmla="*/ 0 h 896"/>
                <a:gd name="T38" fmla="*/ 630 w 892"/>
                <a:gd name="T39" fmla="*/ 0 h 896"/>
                <a:gd name="T40" fmla="*/ 672 w 892"/>
                <a:gd name="T41" fmla="*/ 8 h 896"/>
                <a:gd name="T42" fmla="*/ 712 w 892"/>
                <a:gd name="T43" fmla="*/ 22 h 896"/>
                <a:gd name="T44" fmla="*/ 732 w 892"/>
                <a:gd name="T45" fmla="*/ 32 h 896"/>
                <a:gd name="T46" fmla="*/ 768 w 892"/>
                <a:gd name="T47" fmla="*/ 56 h 896"/>
                <a:gd name="T48" fmla="*/ 798 w 892"/>
                <a:gd name="T49" fmla="*/ 86 h 896"/>
                <a:gd name="T50" fmla="*/ 822 w 892"/>
                <a:gd name="T51" fmla="*/ 119 h 896"/>
                <a:gd name="T52" fmla="*/ 840 w 892"/>
                <a:gd name="T53" fmla="*/ 157 h 896"/>
                <a:gd name="T54" fmla="*/ 852 w 892"/>
                <a:gd name="T55" fmla="*/ 191 h 896"/>
                <a:gd name="T56" fmla="*/ 872 w 892"/>
                <a:gd name="T57" fmla="*/ 263 h 896"/>
                <a:gd name="T58" fmla="*/ 884 w 892"/>
                <a:gd name="T59" fmla="*/ 335 h 896"/>
                <a:gd name="T60" fmla="*/ 890 w 892"/>
                <a:gd name="T61" fmla="*/ 407 h 896"/>
                <a:gd name="T62" fmla="*/ 890 w 892"/>
                <a:gd name="T63" fmla="*/ 479 h 896"/>
                <a:gd name="T64" fmla="*/ 884 w 892"/>
                <a:gd name="T65" fmla="*/ 551 h 896"/>
                <a:gd name="T66" fmla="*/ 872 w 892"/>
                <a:gd name="T67" fmla="*/ 621 h 896"/>
                <a:gd name="T68" fmla="*/ 854 w 892"/>
                <a:gd name="T69" fmla="*/ 690 h 896"/>
                <a:gd name="T70" fmla="*/ 844 w 892"/>
                <a:gd name="T71" fmla="*/ 724 h 896"/>
                <a:gd name="T72" fmla="*/ 826 w 892"/>
                <a:gd name="T73" fmla="*/ 766 h 896"/>
                <a:gd name="T74" fmla="*/ 802 w 892"/>
                <a:gd name="T75" fmla="*/ 804 h 896"/>
                <a:gd name="T76" fmla="*/ 770 w 892"/>
                <a:gd name="T77" fmla="*/ 838 h 896"/>
                <a:gd name="T78" fmla="*/ 730 w 892"/>
                <a:gd name="T79" fmla="*/ 866 h 896"/>
                <a:gd name="T80" fmla="*/ 712 w 892"/>
                <a:gd name="T81" fmla="*/ 876 h 896"/>
                <a:gd name="T82" fmla="*/ 672 w 892"/>
                <a:gd name="T83" fmla="*/ 890 h 896"/>
                <a:gd name="T84" fmla="*/ 630 w 892"/>
                <a:gd name="T85" fmla="*/ 896 h 896"/>
                <a:gd name="T86" fmla="*/ 590 w 892"/>
                <a:gd name="T87" fmla="*/ 896 h 896"/>
                <a:gd name="T88" fmla="*/ 570 w 892"/>
                <a:gd name="T89" fmla="*/ 894 h 896"/>
                <a:gd name="T90" fmla="*/ 500 w 892"/>
                <a:gd name="T91" fmla="*/ 884 h 896"/>
                <a:gd name="T92" fmla="*/ 428 w 892"/>
                <a:gd name="T93" fmla="*/ 862 h 896"/>
                <a:gd name="T94" fmla="*/ 356 w 892"/>
                <a:gd name="T95" fmla="*/ 832 h 896"/>
                <a:gd name="T96" fmla="*/ 286 w 892"/>
                <a:gd name="T97" fmla="*/ 796 h 896"/>
                <a:gd name="T98" fmla="*/ 220 w 892"/>
                <a:gd name="T99" fmla="*/ 754 h 896"/>
                <a:gd name="T100" fmla="*/ 158 w 892"/>
                <a:gd name="T101" fmla="*/ 706 h 896"/>
                <a:gd name="T102" fmla="*/ 102 w 892"/>
                <a:gd name="T103" fmla="*/ 657 h 896"/>
                <a:gd name="T104" fmla="*/ 56 w 892"/>
                <a:gd name="T105" fmla="*/ 60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2" h="896">
                  <a:moveTo>
                    <a:pt x="56" y="603"/>
                  </a:moveTo>
                  <a:lnTo>
                    <a:pt x="56" y="603"/>
                  </a:lnTo>
                  <a:lnTo>
                    <a:pt x="44" y="587"/>
                  </a:lnTo>
                  <a:lnTo>
                    <a:pt x="34" y="569"/>
                  </a:lnTo>
                  <a:lnTo>
                    <a:pt x="24" y="551"/>
                  </a:lnTo>
                  <a:lnTo>
                    <a:pt x="16" y="531"/>
                  </a:lnTo>
                  <a:lnTo>
                    <a:pt x="10" y="513"/>
                  </a:lnTo>
                  <a:lnTo>
                    <a:pt x="4" y="493"/>
                  </a:lnTo>
                  <a:lnTo>
                    <a:pt x="2" y="471"/>
                  </a:lnTo>
                  <a:lnTo>
                    <a:pt x="0" y="451"/>
                  </a:lnTo>
                  <a:lnTo>
                    <a:pt x="0" y="451"/>
                  </a:lnTo>
                  <a:lnTo>
                    <a:pt x="2" y="427"/>
                  </a:lnTo>
                  <a:lnTo>
                    <a:pt x="6" y="403"/>
                  </a:lnTo>
                  <a:lnTo>
                    <a:pt x="12" y="381"/>
                  </a:lnTo>
                  <a:lnTo>
                    <a:pt x="20" y="359"/>
                  </a:lnTo>
                  <a:lnTo>
                    <a:pt x="28" y="339"/>
                  </a:lnTo>
                  <a:lnTo>
                    <a:pt x="40" y="319"/>
                  </a:lnTo>
                  <a:lnTo>
                    <a:pt x="54" y="301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92" y="257"/>
                  </a:lnTo>
                  <a:lnTo>
                    <a:pt x="118" y="231"/>
                  </a:lnTo>
                  <a:lnTo>
                    <a:pt x="144" y="207"/>
                  </a:lnTo>
                  <a:lnTo>
                    <a:pt x="172" y="183"/>
                  </a:lnTo>
                  <a:lnTo>
                    <a:pt x="200" y="161"/>
                  </a:lnTo>
                  <a:lnTo>
                    <a:pt x="230" y="139"/>
                  </a:lnTo>
                  <a:lnTo>
                    <a:pt x="260" y="119"/>
                  </a:lnTo>
                  <a:lnTo>
                    <a:pt x="292" y="102"/>
                  </a:lnTo>
                  <a:lnTo>
                    <a:pt x="324" y="84"/>
                  </a:lnTo>
                  <a:lnTo>
                    <a:pt x="356" y="68"/>
                  </a:lnTo>
                  <a:lnTo>
                    <a:pt x="390" y="54"/>
                  </a:lnTo>
                  <a:lnTo>
                    <a:pt x="424" y="40"/>
                  </a:lnTo>
                  <a:lnTo>
                    <a:pt x="460" y="28"/>
                  </a:lnTo>
                  <a:lnTo>
                    <a:pt x="494" y="18"/>
                  </a:lnTo>
                  <a:lnTo>
                    <a:pt x="532" y="10"/>
                  </a:lnTo>
                  <a:lnTo>
                    <a:pt x="568" y="2"/>
                  </a:lnTo>
                  <a:lnTo>
                    <a:pt x="568" y="2"/>
                  </a:lnTo>
                  <a:lnTo>
                    <a:pt x="590" y="0"/>
                  </a:lnTo>
                  <a:lnTo>
                    <a:pt x="610" y="0"/>
                  </a:lnTo>
                  <a:lnTo>
                    <a:pt x="630" y="0"/>
                  </a:lnTo>
                  <a:lnTo>
                    <a:pt x="652" y="2"/>
                  </a:lnTo>
                  <a:lnTo>
                    <a:pt x="672" y="8"/>
                  </a:lnTo>
                  <a:lnTo>
                    <a:pt x="692" y="14"/>
                  </a:lnTo>
                  <a:lnTo>
                    <a:pt x="712" y="22"/>
                  </a:lnTo>
                  <a:lnTo>
                    <a:pt x="732" y="32"/>
                  </a:lnTo>
                  <a:lnTo>
                    <a:pt x="732" y="32"/>
                  </a:lnTo>
                  <a:lnTo>
                    <a:pt x="750" y="44"/>
                  </a:lnTo>
                  <a:lnTo>
                    <a:pt x="768" y="56"/>
                  </a:lnTo>
                  <a:lnTo>
                    <a:pt x="784" y="70"/>
                  </a:lnTo>
                  <a:lnTo>
                    <a:pt x="798" y="86"/>
                  </a:lnTo>
                  <a:lnTo>
                    <a:pt x="810" y="102"/>
                  </a:lnTo>
                  <a:lnTo>
                    <a:pt x="822" y="119"/>
                  </a:lnTo>
                  <a:lnTo>
                    <a:pt x="832" y="137"/>
                  </a:lnTo>
                  <a:lnTo>
                    <a:pt x="840" y="157"/>
                  </a:lnTo>
                  <a:lnTo>
                    <a:pt x="840" y="157"/>
                  </a:lnTo>
                  <a:lnTo>
                    <a:pt x="852" y="191"/>
                  </a:lnTo>
                  <a:lnTo>
                    <a:pt x="862" y="227"/>
                  </a:lnTo>
                  <a:lnTo>
                    <a:pt x="872" y="263"/>
                  </a:lnTo>
                  <a:lnTo>
                    <a:pt x="878" y="299"/>
                  </a:lnTo>
                  <a:lnTo>
                    <a:pt x="884" y="335"/>
                  </a:lnTo>
                  <a:lnTo>
                    <a:pt x="888" y="371"/>
                  </a:lnTo>
                  <a:lnTo>
                    <a:pt x="890" y="407"/>
                  </a:lnTo>
                  <a:lnTo>
                    <a:pt x="892" y="443"/>
                  </a:lnTo>
                  <a:lnTo>
                    <a:pt x="890" y="479"/>
                  </a:lnTo>
                  <a:lnTo>
                    <a:pt x="888" y="515"/>
                  </a:lnTo>
                  <a:lnTo>
                    <a:pt x="884" y="551"/>
                  </a:lnTo>
                  <a:lnTo>
                    <a:pt x="878" y="587"/>
                  </a:lnTo>
                  <a:lnTo>
                    <a:pt x="872" y="621"/>
                  </a:lnTo>
                  <a:lnTo>
                    <a:pt x="864" y="657"/>
                  </a:lnTo>
                  <a:lnTo>
                    <a:pt x="854" y="690"/>
                  </a:lnTo>
                  <a:lnTo>
                    <a:pt x="844" y="724"/>
                  </a:lnTo>
                  <a:lnTo>
                    <a:pt x="844" y="724"/>
                  </a:lnTo>
                  <a:lnTo>
                    <a:pt x="836" y="746"/>
                  </a:lnTo>
                  <a:lnTo>
                    <a:pt x="826" y="766"/>
                  </a:lnTo>
                  <a:lnTo>
                    <a:pt x="814" y="786"/>
                  </a:lnTo>
                  <a:lnTo>
                    <a:pt x="802" y="804"/>
                  </a:lnTo>
                  <a:lnTo>
                    <a:pt x="786" y="822"/>
                  </a:lnTo>
                  <a:lnTo>
                    <a:pt x="770" y="838"/>
                  </a:lnTo>
                  <a:lnTo>
                    <a:pt x="752" y="852"/>
                  </a:lnTo>
                  <a:lnTo>
                    <a:pt x="730" y="866"/>
                  </a:lnTo>
                  <a:lnTo>
                    <a:pt x="730" y="866"/>
                  </a:lnTo>
                  <a:lnTo>
                    <a:pt x="712" y="876"/>
                  </a:lnTo>
                  <a:lnTo>
                    <a:pt x="692" y="884"/>
                  </a:lnTo>
                  <a:lnTo>
                    <a:pt x="672" y="890"/>
                  </a:lnTo>
                  <a:lnTo>
                    <a:pt x="652" y="894"/>
                  </a:lnTo>
                  <a:lnTo>
                    <a:pt x="630" y="896"/>
                  </a:lnTo>
                  <a:lnTo>
                    <a:pt x="610" y="896"/>
                  </a:lnTo>
                  <a:lnTo>
                    <a:pt x="590" y="896"/>
                  </a:lnTo>
                  <a:lnTo>
                    <a:pt x="570" y="894"/>
                  </a:lnTo>
                  <a:lnTo>
                    <a:pt x="570" y="894"/>
                  </a:lnTo>
                  <a:lnTo>
                    <a:pt x="536" y="890"/>
                  </a:lnTo>
                  <a:lnTo>
                    <a:pt x="500" y="884"/>
                  </a:lnTo>
                  <a:lnTo>
                    <a:pt x="464" y="874"/>
                  </a:lnTo>
                  <a:lnTo>
                    <a:pt x="428" y="862"/>
                  </a:lnTo>
                  <a:lnTo>
                    <a:pt x="392" y="848"/>
                  </a:lnTo>
                  <a:lnTo>
                    <a:pt x="356" y="832"/>
                  </a:lnTo>
                  <a:lnTo>
                    <a:pt x="322" y="816"/>
                  </a:lnTo>
                  <a:lnTo>
                    <a:pt x="286" y="796"/>
                  </a:lnTo>
                  <a:lnTo>
                    <a:pt x="252" y="776"/>
                  </a:lnTo>
                  <a:lnTo>
                    <a:pt x="220" y="754"/>
                  </a:lnTo>
                  <a:lnTo>
                    <a:pt x="188" y="732"/>
                  </a:lnTo>
                  <a:lnTo>
                    <a:pt x="158" y="706"/>
                  </a:lnTo>
                  <a:lnTo>
                    <a:pt x="130" y="682"/>
                  </a:lnTo>
                  <a:lnTo>
                    <a:pt x="102" y="657"/>
                  </a:lnTo>
                  <a:lnTo>
                    <a:pt x="78" y="631"/>
                  </a:lnTo>
                  <a:lnTo>
                    <a:pt x="56" y="603"/>
                  </a:lnTo>
                  <a:close/>
                </a:path>
              </a:pathLst>
            </a:custGeom>
            <a:solidFill>
              <a:srgbClr val="001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258050" y="1343026"/>
              <a:ext cx="463550" cy="458788"/>
            </a:xfrm>
            <a:custGeom>
              <a:avLst/>
              <a:gdLst>
                <a:gd name="T0" fmla="*/ 230 w 292"/>
                <a:gd name="T1" fmla="*/ 58 h 289"/>
                <a:gd name="T2" fmla="*/ 292 w 292"/>
                <a:gd name="T3" fmla="*/ 16 h 289"/>
                <a:gd name="T4" fmla="*/ 282 w 292"/>
                <a:gd name="T5" fmla="*/ 0 h 289"/>
                <a:gd name="T6" fmla="*/ 0 w 292"/>
                <a:gd name="T7" fmla="*/ 188 h 289"/>
                <a:gd name="T8" fmla="*/ 10 w 292"/>
                <a:gd name="T9" fmla="*/ 204 h 289"/>
                <a:gd name="T10" fmla="*/ 212 w 292"/>
                <a:gd name="T11" fmla="*/ 70 h 289"/>
                <a:gd name="T12" fmla="*/ 78 w 292"/>
                <a:gd name="T13" fmla="*/ 208 h 289"/>
                <a:gd name="T14" fmla="*/ 92 w 292"/>
                <a:gd name="T15" fmla="*/ 220 h 289"/>
                <a:gd name="T16" fmla="*/ 136 w 292"/>
                <a:gd name="T17" fmla="*/ 176 h 289"/>
                <a:gd name="T18" fmla="*/ 86 w 292"/>
                <a:gd name="T19" fmla="*/ 281 h 289"/>
                <a:gd name="T20" fmla="*/ 104 w 292"/>
                <a:gd name="T21" fmla="*/ 289 h 289"/>
                <a:gd name="T22" fmla="*/ 158 w 292"/>
                <a:gd name="T23" fmla="*/ 172 h 289"/>
                <a:gd name="T24" fmla="*/ 144 w 292"/>
                <a:gd name="T25" fmla="*/ 166 h 289"/>
                <a:gd name="T26" fmla="*/ 240 w 292"/>
                <a:gd name="T27" fmla="*/ 68 h 289"/>
                <a:gd name="T28" fmla="*/ 230 w 292"/>
                <a:gd name="T29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289">
                  <a:moveTo>
                    <a:pt x="230" y="58"/>
                  </a:moveTo>
                  <a:lnTo>
                    <a:pt x="292" y="16"/>
                  </a:lnTo>
                  <a:lnTo>
                    <a:pt x="282" y="0"/>
                  </a:lnTo>
                  <a:lnTo>
                    <a:pt x="0" y="188"/>
                  </a:lnTo>
                  <a:lnTo>
                    <a:pt x="10" y="204"/>
                  </a:lnTo>
                  <a:lnTo>
                    <a:pt x="212" y="70"/>
                  </a:lnTo>
                  <a:lnTo>
                    <a:pt x="78" y="208"/>
                  </a:lnTo>
                  <a:lnTo>
                    <a:pt x="92" y="220"/>
                  </a:lnTo>
                  <a:lnTo>
                    <a:pt x="136" y="176"/>
                  </a:lnTo>
                  <a:lnTo>
                    <a:pt x="86" y="281"/>
                  </a:lnTo>
                  <a:lnTo>
                    <a:pt x="104" y="289"/>
                  </a:lnTo>
                  <a:lnTo>
                    <a:pt x="158" y="172"/>
                  </a:lnTo>
                  <a:lnTo>
                    <a:pt x="144" y="166"/>
                  </a:lnTo>
                  <a:lnTo>
                    <a:pt x="240" y="68"/>
                  </a:lnTo>
                  <a:lnTo>
                    <a:pt x="230" y="58"/>
                  </a:lnTo>
                  <a:close/>
                </a:path>
              </a:pathLst>
            </a:custGeom>
            <a:solidFill>
              <a:srgbClr val="00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7092950" y="1127126"/>
              <a:ext cx="482600" cy="403225"/>
            </a:xfrm>
            <a:custGeom>
              <a:avLst/>
              <a:gdLst>
                <a:gd name="T0" fmla="*/ 294 w 304"/>
                <a:gd name="T1" fmla="*/ 120 h 254"/>
                <a:gd name="T2" fmla="*/ 260 w 304"/>
                <a:gd name="T3" fmla="*/ 80 h 254"/>
                <a:gd name="T4" fmla="*/ 236 w 304"/>
                <a:gd name="T5" fmla="*/ 0 h 254"/>
                <a:gd name="T6" fmla="*/ 90 w 304"/>
                <a:gd name="T7" fmla="*/ 160 h 254"/>
                <a:gd name="T8" fmla="*/ 90 w 304"/>
                <a:gd name="T9" fmla="*/ 160 h 254"/>
                <a:gd name="T10" fmla="*/ 64 w 304"/>
                <a:gd name="T11" fmla="*/ 156 h 254"/>
                <a:gd name="T12" fmla="*/ 50 w 304"/>
                <a:gd name="T13" fmla="*/ 144 h 254"/>
                <a:gd name="T14" fmla="*/ 42 w 304"/>
                <a:gd name="T15" fmla="*/ 124 h 254"/>
                <a:gd name="T16" fmla="*/ 44 w 304"/>
                <a:gd name="T17" fmla="*/ 100 h 254"/>
                <a:gd name="T18" fmla="*/ 48 w 304"/>
                <a:gd name="T19" fmla="*/ 88 h 254"/>
                <a:gd name="T20" fmla="*/ 60 w 304"/>
                <a:gd name="T21" fmla="*/ 66 h 254"/>
                <a:gd name="T22" fmla="*/ 80 w 304"/>
                <a:gd name="T23" fmla="*/ 50 h 254"/>
                <a:gd name="T24" fmla="*/ 102 w 304"/>
                <a:gd name="T25" fmla="*/ 42 h 254"/>
                <a:gd name="T26" fmla="*/ 112 w 304"/>
                <a:gd name="T27" fmla="*/ 40 h 254"/>
                <a:gd name="T28" fmla="*/ 136 w 304"/>
                <a:gd name="T29" fmla="*/ 44 h 254"/>
                <a:gd name="T30" fmla="*/ 146 w 304"/>
                <a:gd name="T31" fmla="*/ 52 h 254"/>
                <a:gd name="T32" fmla="*/ 150 w 304"/>
                <a:gd name="T33" fmla="*/ 62 h 254"/>
                <a:gd name="T34" fmla="*/ 150 w 304"/>
                <a:gd name="T35" fmla="*/ 68 h 254"/>
                <a:gd name="T36" fmla="*/ 92 w 304"/>
                <a:gd name="T37" fmla="*/ 80 h 254"/>
                <a:gd name="T38" fmla="*/ 184 w 304"/>
                <a:gd name="T39" fmla="*/ 120 h 254"/>
                <a:gd name="T40" fmla="*/ 190 w 304"/>
                <a:gd name="T41" fmla="*/ 98 h 254"/>
                <a:gd name="T42" fmla="*/ 194 w 304"/>
                <a:gd name="T43" fmla="*/ 74 h 254"/>
                <a:gd name="T44" fmla="*/ 192 w 304"/>
                <a:gd name="T45" fmla="*/ 60 h 254"/>
                <a:gd name="T46" fmla="*/ 182 w 304"/>
                <a:gd name="T47" fmla="*/ 32 h 254"/>
                <a:gd name="T48" fmla="*/ 162 w 304"/>
                <a:gd name="T49" fmla="*/ 12 h 254"/>
                <a:gd name="T50" fmla="*/ 134 w 304"/>
                <a:gd name="T51" fmla="*/ 2 h 254"/>
                <a:gd name="T52" fmla="*/ 116 w 304"/>
                <a:gd name="T53" fmla="*/ 0 h 254"/>
                <a:gd name="T54" fmla="*/ 92 w 304"/>
                <a:gd name="T55" fmla="*/ 2 h 254"/>
                <a:gd name="T56" fmla="*/ 68 w 304"/>
                <a:gd name="T57" fmla="*/ 10 h 254"/>
                <a:gd name="T58" fmla="*/ 32 w 304"/>
                <a:gd name="T59" fmla="*/ 36 h 254"/>
                <a:gd name="T60" fmla="*/ 8 w 304"/>
                <a:gd name="T61" fmla="*/ 74 h 254"/>
                <a:gd name="T62" fmla="*/ 0 w 304"/>
                <a:gd name="T63" fmla="*/ 116 h 254"/>
                <a:gd name="T64" fmla="*/ 2 w 304"/>
                <a:gd name="T65" fmla="*/ 136 h 254"/>
                <a:gd name="T66" fmla="*/ 14 w 304"/>
                <a:gd name="T67" fmla="*/ 166 h 254"/>
                <a:gd name="T68" fmla="*/ 38 w 304"/>
                <a:gd name="T69" fmla="*/ 188 h 254"/>
                <a:gd name="T70" fmla="*/ 70 w 304"/>
                <a:gd name="T71" fmla="*/ 200 h 254"/>
                <a:gd name="T72" fmla="*/ 90 w 304"/>
                <a:gd name="T73" fmla="*/ 202 h 254"/>
                <a:gd name="T74" fmla="*/ 90 w 304"/>
                <a:gd name="T75" fmla="*/ 202 h 254"/>
                <a:gd name="T76" fmla="*/ 182 w 304"/>
                <a:gd name="T77" fmla="*/ 202 h 254"/>
                <a:gd name="T78" fmla="*/ 180 w 304"/>
                <a:gd name="T79" fmla="*/ 222 h 254"/>
                <a:gd name="T80" fmla="*/ 186 w 304"/>
                <a:gd name="T81" fmla="*/ 238 h 254"/>
                <a:gd name="T82" fmla="*/ 200 w 304"/>
                <a:gd name="T83" fmla="*/ 250 h 254"/>
                <a:gd name="T84" fmla="*/ 220 w 304"/>
                <a:gd name="T85" fmla="*/ 254 h 254"/>
                <a:gd name="T86" fmla="*/ 258 w 304"/>
                <a:gd name="T87" fmla="*/ 254 h 254"/>
                <a:gd name="T88" fmla="*/ 236 w 304"/>
                <a:gd name="T89" fmla="*/ 214 h 254"/>
                <a:gd name="T90" fmla="*/ 230 w 304"/>
                <a:gd name="T91" fmla="*/ 214 h 254"/>
                <a:gd name="T92" fmla="*/ 226 w 304"/>
                <a:gd name="T93" fmla="*/ 206 h 254"/>
                <a:gd name="T94" fmla="*/ 248 w 304"/>
                <a:gd name="T95" fmla="*/ 1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254">
                  <a:moveTo>
                    <a:pt x="248" y="120"/>
                  </a:moveTo>
                  <a:lnTo>
                    <a:pt x="294" y="120"/>
                  </a:lnTo>
                  <a:lnTo>
                    <a:pt x="304" y="80"/>
                  </a:lnTo>
                  <a:lnTo>
                    <a:pt x="260" y="80"/>
                  </a:lnTo>
                  <a:lnTo>
                    <a:pt x="282" y="0"/>
                  </a:lnTo>
                  <a:lnTo>
                    <a:pt x="236" y="0"/>
                  </a:lnTo>
                  <a:lnTo>
                    <a:pt x="192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6" y="160"/>
                  </a:lnTo>
                  <a:lnTo>
                    <a:pt x="64" y="156"/>
                  </a:lnTo>
                  <a:lnTo>
                    <a:pt x="56" y="152"/>
                  </a:lnTo>
                  <a:lnTo>
                    <a:pt x="50" y="144"/>
                  </a:lnTo>
                  <a:lnTo>
                    <a:pt x="44" y="136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8" y="88"/>
                  </a:lnTo>
                  <a:lnTo>
                    <a:pt x="54" y="76"/>
                  </a:lnTo>
                  <a:lnTo>
                    <a:pt x="60" y="66"/>
                  </a:lnTo>
                  <a:lnTo>
                    <a:pt x="70" y="58"/>
                  </a:lnTo>
                  <a:lnTo>
                    <a:pt x="80" y="50"/>
                  </a:lnTo>
                  <a:lnTo>
                    <a:pt x="90" y="44"/>
                  </a:lnTo>
                  <a:lnTo>
                    <a:pt x="10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30" y="42"/>
                  </a:lnTo>
                  <a:lnTo>
                    <a:pt x="136" y="44"/>
                  </a:lnTo>
                  <a:lnTo>
                    <a:pt x="140" y="48"/>
                  </a:lnTo>
                  <a:lnTo>
                    <a:pt x="146" y="52"/>
                  </a:lnTo>
                  <a:lnTo>
                    <a:pt x="148" y="58"/>
                  </a:lnTo>
                  <a:lnTo>
                    <a:pt x="150" y="62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8" y="80"/>
                  </a:lnTo>
                  <a:lnTo>
                    <a:pt x="92" y="80"/>
                  </a:lnTo>
                  <a:lnTo>
                    <a:pt x="82" y="120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90" y="98"/>
                  </a:lnTo>
                  <a:lnTo>
                    <a:pt x="192" y="86"/>
                  </a:lnTo>
                  <a:lnTo>
                    <a:pt x="194" y="74"/>
                  </a:lnTo>
                  <a:lnTo>
                    <a:pt x="194" y="74"/>
                  </a:lnTo>
                  <a:lnTo>
                    <a:pt x="192" y="60"/>
                  </a:lnTo>
                  <a:lnTo>
                    <a:pt x="188" y="46"/>
                  </a:lnTo>
                  <a:lnTo>
                    <a:pt x="182" y="32"/>
                  </a:lnTo>
                  <a:lnTo>
                    <a:pt x="174" y="22"/>
                  </a:lnTo>
                  <a:lnTo>
                    <a:pt x="162" y="12"/>
                  </a:lnTo>
                  <a:lnTo>
                    <a:pt x="148" y="6"/>
                  </a:lnTo>
                  <a:lnTo>
                    <a:pt x="13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4" y="0"/>
                  </a:lnTo>
                  <a:lnTo>
                    <a:pt x="92" y="2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0" y="22"/>
                  </a:lnTo>
                  <a:lnTo>
                    <a:pt x="32" y="36"/>
                  </a:lnTo>
                  <a:lnTo>
                    <a:pt x="18" y="54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36"/>
                  </a:lnTo>
                  <a:lnTo>
                    <a:pt x="6" y="152"/>
                  </a:lnTo>
                  <a:lnTo>
                    <a:pt x="14" y="166"/>
                  </a:lnTo>
                  <a:lnTo>
                    <a:pt x="24" y="178"/>
                  </a:lnTo>
                  <a:lnTo>
                    <a:pt x="38" y="188"/>
                  </a:lnTo>
                  <a:lnTo>
                    <a:pt x="52" y="196"/>
                  </a:lnTo>
                  <a:lnTo>
                    <a:pt x="70" y="200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0" y="212"/>
                  </a:lnTo>
                  <a:lnTo>
                    <a:pt x="180" y="222"/>
                  </a:lnTo>
                  <a:lnTo>
                    <a:pt x="182" y="230"/>
                  </a:lnTo>
                  <a:lnTo>
                    <a:pt x="186" y="238"/>
                  </a:lnTo>
                  <a:lnTo>
                    <a:pt x="194" y="246"/>
                  </a:lnTo>
                  <a:lnTo>
                    <a:pt x="200" y="250"/>
                  </a:lnTo>
                  <a:lnTo>
                    <a:pt x="210" y="254"/>
                  </a:lnTo>
                  <a:lnTo>
                    <a:pt x="220" y="254"/>
                  </a:lnTo>
                  <a:lnTo>
                    <a:pt x="220" y="254"/>
                  </a:lnTo>
                  <a:lnTo>
                    <a:pt x="258" y="254"/>
                  </a:lnTo>
                  <a:lnTo>
                    <a:pt x="268" y="214"/>
                  </a:lnTo>
                  <a:lnTo>
                    <a:pt x="236" y="214"/>
                  </a:lnTo>
                  <a:lnTo>
                    <a:pt x="236" y="214"/>
                  </a:lnTo>
                  <a:lnTo>
                    <a:pt x="230" y="214"/>
                  </a:lnTo>
                  <a:lnTo>
                    <a:pt x="228" y="210"/>
                  </a:lnTo>
                  <a:lnTo>
                    <a:pt x="226" y="206"/>
                  </a:lnTo>
                  <a:lnTo>
                    <a:pt x="226" y="202"/>
                  </a:lnTo>
                  <a:lnTo>
                    <a:pt x="24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873875" y="1041401"/>
              <a:ext cx="257175" cy="406400"/>
            </a:xfrm>
            <a:custGeom>
              <a:avLst/>
              <a:gdLst>
                <a:gd name="T0" fmla="*/ 118 w 162"/>
                <a:gd name="T1" fmla="*/ 0 h 256"/>
                <a:gd name="T2" fmla="*/ 116 w 162"/>
                <a:gd name="T3" fmla="*/ 0 h 256"/>
                <a:gd name="T4" fmla="*/ 70 w 162"/>
                <a:gd name="T5" fmla="*/ 0 h 256"/>
                <a:gd name="T6" fmla="*/ 60 w 162"/>
                <a:gd name="T7" fmla="*/ 40 h 256"/>
                <a:gd name="T8" fmla="*/ 106 w 162"/>
                <a:gd name="T9" fmla="*/ 40 h 256"/>
                <a:gd name="T10" fmla="*/ 64 w 162"/>
                <a:gd name="T11" fmla="*/ 194 h 256"/>
                <a:gd name="T12" fmla="*/ 64 w 162"/>
                <a:gd name="T13" fmla="*/ 194 h 256"/>
                <a:gd name="T14" fmla="*/ 58 w 162"/>
                <a:gd name="T15" fmla="*/ 204 h 256"/>
                <a:gd name="T16" fmla="*/ 50 w 162"/>
                <a:gd name="T17" fmla="*/ 210 h 256"/>
                <a:gd name="T18" fmla="*/ 40 w 162"/>
                <a:gd name="T19" fmla="*/ 216 h 256"/>
                <a:gd name="T20" fmla="*/ 28 w 162"/>
                <a:gd name="T21" fmla="*/ 216 h 256"/>
                <a:gd name="T22" fmla="*/ 12 w 162"/>
                <a:gd name="T23" fmla="*/ 216 h 256"/>
                <a:gd name="T24" fmla="*/ 0 w 162"/>
                <a:gd name="T25" fmla="*/ 256 h 256"/>
                <a:gd name="T26" fmla="*/ 18 w 162"/>
                <a:gd name="T27" fmla="*/ 256 h 256"/>
                <a:gd name="T28" fmla="*/ 18 w 162"/>
                <a:gd name="T29" fmla="*/ 256 h 256"/>
                <a:gd name="T30" fmla="*/ 34 w 162"/>
                <a:gd name="T31" fmla="*/ 256 h 256"/>
                <a:gd name="T32" fmla="*/ 52 w 162"/>
                <a:gd name="T33" fmla="*/ 254 h 256"/>
                <a:gd name="T34" fmla="*/ 68 w 162"/>
                <a:gd name="T35" fmla="*/ 248 h 256"/>
                <a:gd name="T36" fmla="*/ 76 w 162"/>
                <a:gd name="T37" fmla="*/ 242 h 256"/>
                <a:gd name="T38" fmla="*/ 84 w 162"/>
                <a:gd name="T39" fmla="*/ 236 h 256"/>
                <a:gd name="T40" fmla="*/ 84 w 162"/>
                <a:gd name="T41" fmla="*/ 236 h 256"/>
                <a:gd name="T42" fmla="*/ 84 w 162"/>
                <a:gd name="T43" fmla="*/ 236 h 256"/>
                <a:gd name="T44" fmla="*/ 92 w 162"/>
                <a:gd name="T45" fmla="*/ 228 h 256"/>
                <a:gd name="T46" fmla="*/ 100 w 162"/>
                <a:gd name="T47" fmla="*/ 218 h 256"/>
                <a:gd name="T48" fmla="*/ 104 w 162"/>
                <a:gd name="T49" fmla="*/ 206 h 256"/>
                <a:gd name="T50" fmla="*/ 110 w 162"/>
                <a:gd name="T51" fmla="*/ 194 h 256"/>
                <a:gd name="T52" fmla="*/ 162 w 162"/>
                <a:gd name="T53" fmla="*/ 0 h 256"/>
                <a:gd name="T54" fmla="*/ 118 w 162"/>
                <a:gd name="T5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56">
                  <a:moveTo>
                    <a:pt x="118" y="0"/>
                  </a:moveTo>
                  <a:lnTo>
                    <a:pt x="116" y="0"/>
                  </a:lnTo>
                  <a:lnTo>
                    <a:pt x="70" y="0"/>
                  </a:lnTo>
                  <a:lnTo>
                    <a:pt x="60" y="40"/>
                  </a:lnTo>
                  <a:lnTo>
                    <a:pt x="106" y="4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58" y="204"/>
                  </a:lnTo>
                  <a:lnTo>
                    <a:pt x="50" y="210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12" y="216"/>
                  </a:lnTo>
                  <a:lnTo>
                    <a:pt x="0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34" y="256"/>
                  </a:lnTo>
                  <a:lnTo>
                    <a:pt x="52" y="254"/>
                  </a:lnTo>
                  <a:lnTo>
                    <a:pt x="68" y="248"/>
                  </a:lnTo>
                  <a:lnTo>
                    <a:pt x="76" y="24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92" y="228"/>
                  </a:lnTo>
                  <a:lnTo>
                    <a:pt x="100" y="218"/>
                  </a:lnTo>
                  <a:lnTo>
                    <a:pt x="104" y="206"/>
                  </a:lnTo>
                  <a:lnTo>
                    <a:pt x="110" y="194"/>
                  </a:lnTo>
                  <a:lnTo>
                    <a:pt x="162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9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3" r:id="rId3"/>
    <p:sldLayoutId id="2147483734" r:id="rId4"/>
    <p:sldLayoutId id="214748373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1583060" y="6415311"/>
            <a:ext cx="372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0E2A6B-A809-4840-BF14-8648BC0BDF87}" type="slidenum">
              <a:rPr lang="id-ID" sz="1100" b="0" i="0" baseline="0" smtClean="0">
                <a:solidFill>
                  <a:schemeClr val="accent2"/>
                </a:solidFill>
                <a:latin typeface="+mj-lt"/>
                <a:ea typeface="Titillium" charset="0"/>
                <a:cs typeface="Titillium" charset="0"/>
              </a:rPr>
              <a:pPr algn="r"/>
              <a:t>‹#›</a:t>
            </a:fld>
            <a:endParaRPr lang="en-MY" sz="1100" b="0" i="0" dirty="0">
              <a:solidFill>
                <a:schemeClr val="accent2"/>
              </a:solidFill>
              <a:latin typeface="+mj-lt"/>
              <a:ea typeface="Titillium" charset="0"/>
              <a:cs typeface="Titillium" charset="0"/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34963" y="6381188"/>
            <a:ext cx="2806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/>
          <p:cNvGrpSpPr>
            <a:grpSpLocks noChangeAspect="1"/>
          </p:cNvGrpSpPr>
          <p:nvPr userDrawn="1"/>
        </p:nvGrpSpPr>
        <p:grpSpPr bwMode="auto">
          <a:xfrm>
            <a:off x="339725" y="6473825"/>
            <a:ext cx="1665288" cy="144463"/>
            <a:chOff x="214" y="4078"/>
            <a:chExt cx="1049" cy="91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" y="4078"/>
              <a:ext cx="104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13" y="4078"/>
              <a:ext cx="60" cy="73"/>
            </a:xfrm>
            <a:custGeom>
              <a:avLst/>
              <a:gdLst>
                <a:gd name="T0" fmla="*/ 60 w 60"/>
                <a:gd name="T1" fmla="*/ 73 h 73"/>
                <a:gd name="T2" fmla="*/ 45 w 60"/>
                <a:gd name="T3" fmla="*/ 73 h 73"/>
                <a:gd name="T4" fmla="*/ 45 w 60"/>
                <a:gd name="T5" fmla="*/ 25 h 73"/>
                <a:gd name="T6" fmla="*/ 15 w 60"/>
                <a:gd name="T7" fmla="*/ 73 h 73"/>
                <a:gd name="T8" fmla="*/ 0 w 60"/>
                <a:gd name="T9" fmla="*/ 73 h 73"/>
                <a:gd name="T10" fmla="*/ 0 w 60"/>
                <a:gd name="T11" fmla="*/ 0 h 73"/>
                <a:gd name="T12" fmla="*/ 15 w 60"/>
                <a:gd name="T13" fmla="*/ 0 h 73"/>
                <a:gd name="T14" fmla="*/ 15 w 60"/>
                <a:gd name="T15" fmla="*/ 48 h 73"/>
                <a:gd name="T16" fmla="*/ 46 w 60"/>
                <a:gd name="T17" fmla="*/ 0 h 73"/>
                <a:gd name="T18" fmla="*/ 60 w 60"/>
                <a:gd name="T19" fmla="*/ 0 h 73"/>
                <a:gd name="T20" fmla="*/ 60 w 6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3">
                  <a:moveTo>
                    <a:pt x="60" y="73"/>
                  </a:moveTo>
                  <a:lnTo>
                    <a:pt x="45" y="73"/>
                  </a:lnTo>
                  <a:lnTo>
                    <a:pt x="45" y="25"/>
                  </a:lnTo>
                  <a:lnTo>
                    <a:pt x="15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8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89" y="4096"/>
              <a:ext cx="49" cy="55"/>
            </a:xfrm>
            <a:custGeom>
              <a:avLst/>
              <a:gdLst>
                <a:gd name="T0" fmla="*/ 49 w 49"/>
                <a:gd name="T1" fmla="*/ 55 h 55"/>
                <a:gd name="T2" fmla="*/ 34 w 49"/>
                <a:gd name="T3" fmla="*/ 55 h 55"/>
                <a:gd name="T4" fmla="*/ 34 w 49"/>
                <a:gd name="T5" fmla="*/ 34 h 55"/>
                <a:gd name="T6" fmla="*/ 16 w 49"/>
                <a:gd name="T7" fmla="*/ 34 h 55"/>
                <a:gd name="T8" fmla="*/ 16 w 49"/>
                <a:gd name="T9" fmla="*/ 55 h 55"/>
                <a:gd name="T10" fmla="*/ 0 w 49"/>
                <a:gd name="T11" fmla="*/ 55 h 55"/>
                <a:gd name="T12" fmla="*/ 0 w 49"/>
                <a:gd name="T13" fmla="*/ 0 h 55"/>
                <a:gd name="T14" fmla="*/ 16 w 49"/>
                <a:gd name="T15" fmla="*/ 0 h 55"/>
                <a:gd name="T16" fmla="*/ 16 w 49"/>
                <a:gd name="T17" fmla="*/ 21 h 55"/>
                <a:gd name="T18" fmla="*/ 34 w 49"/>
                <a:gd name="T19" fmla="*/ 21 h 55"/>
                <a:gd name="T20" fmla="*/ 34 w 49"/>
                <a:gd name="T21" fmla="*/ 0 h 55"/>
                <a:gd name="T22" fmla="*/ 49 w 49"/>
                <a:gd name="T23" fmla="*/ 0 h 55"/>
                <a:gd name="T24" fmla="*/ 49 w 4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5">
                  <a:moveTo>
                    <a:pt x="49" y="55"/>
                  </a:moveTo>
                  <a:lnTo>
                    <a:pt x="34" y="55"/>
                  </a:lnTo>
                  <a:lnTo>
                    <a:pt x="34" y="34"/>
                  </a:lnTo>
                  <a:lnTo>
                    <a:pt x="16" y="34"/>
                  </a:lnTo>
                  <a:lnTo>
                    <a:pt x="16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4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350" y="4078"/>
              <a:ext cx="82" cy="90"/>
            </a:xfrm>
            <a:custGeom>
              <a:avLst/>
              <a:gdLst>
                <a:gd name="T0" fmla="*/ 27 w 67"/>
                <a:gd name="T1" fmla="*/ 71 h 71"/>
                <a:gd name="T2" fmla="*/ 27 w 67"/>
                <a:gd name="T3" fmla="*/ 55 h 71"/>
                <a:gd name="T4" fmla="*/ 18 w 67"/>
                <a:gd name="T5" fmla="*/ 58 h 71"/>
                <a:gd name="T6" fmla="*/ 0 w 67"/>
                <a:gd name="T7" fmla="*/ 36 h 71"/>
                <a:gd name="T8" fmla="*/ 18 w 67"/>
                <a:gd name="T9" fmla="*/ 13 h 71"/>
                <a:gd name="T10" fmla="*/ 27 w 67"/>
                <a:gd name="T11" fmla="*/ 17 h 71"/>
                <a:gd name="T12" fmla="*/ 27 w 67"/>
                <a:gd name="T13" fmla="*/ 0 h 71"/>
                <a:gd name="T14" fmla="*/ 40 w 67"/>
                <a:gd name="T15" fmla="*/ 0 h 71"/>
                <a:gd name="T16" fmla="*/ 40 w 67"/>
                <a:gd name="T17" fmla="*/ 17 h 71"/>
                <a:gd name="T18" fmla="*/ 49 w 67"/>
                <a:gd name="T19" fmla="*/ 13 h 71"/>
                <a:gd name="T20" fmla="*/ 67 w 67"/>
                <a:gd name="T21" fmla="*/ 36 h 71"/>
                <a:gd name="T22" fmla="*/ 49 w 67"/>
                <a:gd name="T23" fmla="*/ 58 h 71"/>
                <a:gd name="T24" fmla="*/ 40 w 67"/>
                <a:gd name="T25" fmla="*/ 55 h 71"/>
                <a:gd name="T26" fmla="*/ 40 w 67"/>
                <a:gd name="T27" fmla="*/ 71 h 71"/>
                <a:gd name="T28" fmla="*/ 27 w 67"/>
                <a:gd name="T29" fmla="*/ 71 h 71"/>
                <a:gd name="T30" fmla="*/ 12 w 67"/>
                <a:gd name="T31" fmla="*/ 36 h 71"/>
                <a:gd name="T32" fmla="*/ 22 w 67"/>
                <a:gd name="T33" fmla="*/ 48 h 71"/>
                <a:gd name="T34" fmla="*/ 27 w 67"/>
                <a:gd name="T35" fmla="*/ 46 h 71"/>
                <a:gd name="T36" fmla="*/ 27 w 67"/>
                <a:gd name="T37" fmla="*/ 26 h 71"/>
                <a:gd name="T38" fmla="*/ 22 w 67"/>
                <a:gd name="T39" fmla="*/ 24 h 71"/>
                <a:gd name="T40" fmla="*/ 12 w 67"/>
                <a:gd name="T41" fmla="*/ 36 h 71"/>
                <a:gd name="T42" fmla="*/ 40 w 67"/>
                <a:gd name="T43" fmla="*/ 26 h 71"/>
                <a:gd name="T44" fmla="*/ 40 w 67"/>
                <a:gd name="T45" fmla="*/ 46 h 71"/>
                <a:gd name="T46" fmla="*/ 45 w 67"/>
                <a:gd name="T47" fmla="*/ 48 h 71"/>
                <a:gd name="T48" fmla="*/ 54 w 67"/>
                <a:gd name="T49" fmla="*/ 36 h 71"/>
                <a:gd name="T50" fmla="*/ 45 w 67"/>
                <a:gd name="T51" fmla="*/ 24 h 71"/>
                <a:gd name="T52" fmla="*/ 40 w 67"/>
                <a:gd name="T5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71">
                  <a:moveTo>
                    <a:pt x="27" y="71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5" y="57"/>
                    <a:pt x="22" y="58"/>
                    <a:pt x="18" y="58"/>
                  </a:cubicBezTo>
                  <a:cubicBezTo>
                    <a:pt x="7" y="58"/>
                    <a:pt x="0" y="50"/>
                    <a:pt x="0" y="36"/>
                  </a:cubicBezTo>
                  <a:cubicBezTo>
                    <a:pt x="0" y="22"/>
                    <a:pt x="7" y="13"/>
                    <a:pt x="18" y="13"/>
                  </a:cubicBezTo>
                  <a:cubicBezTo>
                    <a:pt x="22" y="13"/>
                    <a:pt x="25" y="15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5"/>
                    <a:pt x="45" y="13"/>
                    <a:pt x="49" y="13"/>
                  </a:cubicBezTo>
                  <a:cubicBezTo>
                    <a:pt x="59" y="13"/>
                    <a:pt x="67" y="22"/>
                    <a:pt x="67" y="36"/>
                  </a:cubicBezTo>
                  <a:cubicBezTo>
                    <a:pt x="67" y="50"/>
                    <a:pt x="59" y="58"/>
                    <a:pt x="49" y="58"/>
                  </a:cubicBezTo>
                  <a:cubicBezTo>
                    <a:pt x="45" y="58"/>
                    <a:pt x="41" y="57"/>
                    <a:pt x="40" y="55"/>
                  </a:cubicBezTo>
                  <a:cubicBezTo>
                    <a:pt x="40" y="71"/>
                    <a:pt x="40" y="71"/>
                    <a:pt x="40" y="71"/>
                  </a:cubicBezTo>
                  <a:lnTo>
                    <a:pt x="27" y="71"/>
                  </a:lnTo>
                  <a:close/>
                  <a:moveTo>
                    <a:pt x="12" y="36"/>
                  </a:moveTo>
                  <a:cubicBezTo>
                    <a:pt x="12" y="43"/>
                    <a:pt x="15" y="48"/>
                    <a:pt x="22" y="48"/>
                  </a:cubicBezTo>
                  <a:cubicBezTo>
                    <a:pt x="24" y="48"/>
                    <a:pt x="25" y="47"/>
                    <a:pt x="27" y="4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5"/>
                    <a:pt x="24" y="24"/>
                    <a:pt x="22" y="24"/>
                  </a:cubicBezTo>
                  <a:cubicBezTo>
                    <a:pt x="15" y="24"/>
                    <a:pt x="12" y="29"/>
                    <a:pt x="12" y="36"/>
                  </a:cubicBezTo>
                  <a:close/>
                  <a:moveTo>
                    <a:pt x="40" y="2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1" y="47"/>
                    <a:pt x="43" y="48"/>
                    <a:pt x="45" y="48"/>
                  </a:cubicBezTo>
                  <a:cubicBezTo>
                    <a:pt x="51" y="48"/>
                    <a:pt x="54" y="43"/>
                    <a:pt x="54" y="36"/>
                  </a:cubicBezTo>
                  <a:cubicBezTo>
                    <a:pt x="54" y="29"/>
                    <a:pt x="51" y="24"/>
                    <a:pt x="45" y="24"/>
                  </a:cubicBezTo>
                  <a:cubicBezTo>
                    <a:pt x="43" y="24"/>
                    <a:pt x="41" y="25"/>
                    <a:pt x="4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41" y="4094"/>
              <a:ext cx="59" cy="59"/>
            </a:xfrm>
            <a:custGeom>
              <a:avLst/>
              <a:gdLst>
                <a:gd name="T0" fmla="*/ 0 w 48"/>
                <a:gd name="T1" fmla="*/ 23 h 46"/>
                <a:gd name="T2" fmla="*/ 24 w 48"/>
                <a:gd name="T3" fmla="*/ 0 h 46"/>
                <a:gd name="T4" fmla="*/ 48 w 48"/>
                <a:gd name="T5" fmla="*/ 23 h 46"/>
                <a:gd name="T6" fmla="*/ 24 w 48"/>
                <a:gd name="T7" fmla="*/ 46 h 46"/>
                <a:gd name="T8" fmla="*/ 0 w 48"/>
                <a:gd name="T9" fmla="*/ 23 h 46"/>
                <a:gd name="T10" fmla="*/ 35 w 48"/>
                <a:gd name="T11" fmla="*/ 23 h 46"/>
                <a:gd name="T12" fmla="*/ 24 w 48"/>
                <a:gd name="T13" fmla="*/ 11 h 46"/>
                <a:gd name="T14" fmla="*/ 12 w 48"/>
                <a:gd name="T15" fmla="*/ 23 h 46"/>
                <a:gd name="T16" fmla="*/ 24 w 48"/>
                <a:gd name="T17" fmla="*/ 35 h 46"/>
                <a:gd name="T18" fmla="*/ 35 w 48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8" y="0"/>
                    <a:pt x="48" y="10"/>
                    <a:pt x="48" y="23"/>
                  </a:cubicBezTo>
                  <a:cubicBezTo>
                    <a:pt x="48" y="36"/>
                    <a:pt x="37" y="46"/>
                    <a:pt x="24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  <a:moveTo>
                    <a:pt x="35" y="23"/>
                  </a:moveTo>
                  <a:cubicBezTo>
                    <a:pt x="35" y="16"/>
                    <a:pt x="31" y="11"/>
                    <a:pt x="24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29"/>
                    <a:pt x="17" y="35"/>
                    <a:pt x="24" y="35"/>
                  </a:cubicBezTo>
                  <a:cubicBezTo>
                    <a:pt x="31" y="35"/>
                    <a:pt x="35" y="30"/>
                    <a:pt x="3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08" y="4094"/>
              <a:ext cx="51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0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3 w 41"/>
                <a:gd name="T13" fmla="*/ 35 h 46"/>
                <a:gd name="T14" fmla="*/ 33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9" y="0"/>
                    <a:pt x="23" y="0"/>
                  </a:cubicBezTo>
                  <a:cubicBezTo>
                    <a:pt x="31" y="0"/>
                    <a:pt x="36" y="3"/>
                    <a:pt x="40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3" y="11"/>
                  </a:cubicBezTo>
                  <a:cubicBezTo>
                    <a:pt x="16" y="11"/>
                    <a:pt x="12" y="16"/>
                    <a:pt x="12" y="23"/>
                  </a:cubicBezTo>
                  <a:cubicBezTo>
                    <a:pt x="12" y="30"/>
                    <a:pt x="16" y="35"/>
                    <a:pt x="23" y="35"/>
                  </a:cubicBezTo>
                  <a:cubicBezTo>
                    <a:pt x="27" y="35"/>
                    <a:pt x="30" y="33"/>
                    <a:pt x="33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6" y="42"/>
                    <a:pt x="31" y="46"/>
                    <a:pt x="23" y="46"/>
                  </a:cubicBezTo>
                  <a:cubicBezTo>
                    <a:pt x="9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69" y="4096"/>
              <a:ext cx="50" cy="55"/>
            </a:xfrm>
            <a:custGeom>
              <a:avLst/>
              <a:gdLst>
                <a:gd name="T0" fmla="*/ 50 w 50"/>
                <a:gd name="T1" fmla="*/ 55 h 55"/>
                <a:gd name="T2" fmla="*/ 35 w 50"/>
                <a:gd name="T3" fmla="*/ 55 h 55"/>
                <a:gd name="T4" fmla="*/ 35 w 50"/>
                <a:gd name="T5" fmla="*/ 22 h 55"/>
                <a:gd name="T6" fmla="*/ 14 w 50"/>
                <a:gd name="T7" fmla="*/ 55 h 55"/>
                <a:gd name="T8" fmla="*/ 0 w 50"/>
                <a:gd name="T9" fmla="*/ 55 h 55"/>
                <a:gd name="T10" fmla="*/ 0 w 50"/>
                <a:gd name="T11" fmla="*/ 0 h 55"/>
                <a:gd name="T12" fmla="*/ 14 w 50"/>
                <a:gd name="T13" fmla="*/ 0 h 55"/>
                <a:gd name="T14" fmla="*/ 14 w 50"/>
                <a:gd name="T15" fmla="*/ 33 h 55"/>
                <a:gd name="T16" fmla="*/ 35 w 50"/>
                <a:gd name="T17" fmla="*/ 0 h 55"/>
                <a:gd name="T18" fmla="*/ 50 w 50"/>
                <a:gd name="T19" fmla="*/ 0 h 55"/>
                <a:gd name="T20" fmla="*/ 50 w 50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50" y="55"/>
                  </a:moveTo>
                  <a:lnTo>
                    <a:pt x="35" y="55"/>
                  </a:lnTo>
                  <a:lnTo>
                    <a:pt x="35" y="22"/>
                  </a:lnTo>
                  <a:lnTo>
                    <a:pt x="14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3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630" y="4094"/>
              <a:ext cx="50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1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4 w 41"/>
                <a:gd name="T13" fmla="*/ 35 h 46"/>
                <a:gd name="T14" fmla="*/ 34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1" y="0"/>
                    <a:pt x="37" y="3"/>
                    <a:pt x="41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3"/>
                    <a:pt x="28" y="11"/>
                    <a:pt x="23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30"/>
                    <a:pt x="17" y="35"/>
                    <a:pt x="24" y="35"/>
                  </a:cubicBezTo>
                  <a:cubicBezTo>
                    <a:pt x="28" y="35"/>
                    <a:pt x="31" y="33"/>
                    <a:pt x="34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2"/>
                    <a:pt x="32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685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738" y="4094"/>
              <a:ext cx="54" cy="59"/>
            </a:xfrm>
            <a:custGeom>
              <a:avLst/>
              <a:gdLst>
                <a:gd name="T0" fmla="*/ 0 w 44"/>
                <a:gd name="T1" fmla="*/ 23 h 46"/>
                <a:gd name="T2" fmla="*/ 22 w 44"/>
                <a:gd name="T3" fmla="*/ 0 h 46"/>
                <a:gd name="T4" fmla="*/ 44 w 44"/>
                <a:gd name="T5" fmla="*/ 24 h 46"/>
                <a:gd name="T6" fmla="*/ 44 w 44"/>
                <a:gd name="T7" fmla="*/ 27 h 46"/>
                <a:gd name="T8" fmla="*/ 13 w 44"/>
                <a:gd name="T9" fmla="*/ 27 h 46"/>
                <a:gd name="T10" fmla="*/ 24 w 44"/>
                <a:gd name="T11" fmla="*/ 36 h 46"/>
                <a:gd name="T12" fmla="*/ 34 w 44"/>
                <a:gd name="T13" fmla="*/ 31 h 46"/>
                <a:gd name="T14" fmla="*/ 41 w 44"/>
                <a:gd name="T15" fmla="*/ 38 h 46"/>
                <a:gd name="T16" fmla="*/ 23 w 44"/>
                <a:gd name="T17" fmla="*/ 46 h 46"/>
                <a:gd name="T18" fmla="*/ 0 w 44"/>
                <a:gd name="T19" fmla="*/ 23 h 46"/>
                <a:gd name="T20" fmla="*/ 31 w 44"/>
                <a:gd name="T21" fmla="*/ 19 h 46"/>
                <a:gd name="T22" fmla="*/ 22 w 44"/>
                <a:gd name="T23" fmla="*/ 10 h 46"/>
                <a:gd name="T24" fmla="*/ 13 w 44"/>
                <a:gd name="T25" fmla="*/ 19 h 46"/>
                <a:gd name="T26" fmla="*/ 31 w 44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7" y="0"/>
                    <a:pt x="44" y="11"/>
                    <a:pt x="44" y="24"/>
                  </a:cubicBezTo>
                  <a:cubicBezTo>
                    <a:pt x="44" y="25"/>
                    <a:pt x="44" y="26"/>
                    <a:pt x="4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33"/>
                    <a:pt x="18" y="36"/>
                    <a:pt x="24" y="36"/>
                  </a:cubicBezTo>
                  <a:cubicBezTo>
                    <a:pt x="28" y="36"/>
                    <a:pt x="31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1" y="14"/>
                    <a:pt x="27" y="10"/>
                    <a:pt x="22" y="10"/>
                  </a:cubicBezTo>
                  <a:cubicBezTo>
                    <a:pt x="17" y="10"/>
                    <a:pt x="14" y="14"/>
                    <a:pt x="13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803" y="4096"/>
              <a:ext cx="60" cy="55"/>
            </a:xfrm>
            <a:custGeom>
              <a:avLst/>
              <a:gdLst>
                <a:gd name="T0" fmla="*/ 0 w 60"/>
                <a:gd name="T1" fmla="*/ 0 h 55"/>
                <a:gd name="T2" fmla="*/ 16 w 60"/>
                <a:gd name="T3" fmla="*/ 0 h 55"/>
                <a:gd name="T4" fmla="*/ 31 w 60"/>
                <a:gd name="T5" fmla="*/ 22 h 55"/>
                <a:gd name="T6" fmla="*/ 45 w 60"/>
                <a:gd name="T7" fmla="*/ 0 h 55"/>
                <a:gd name="T8" fmla="*/ 60 w 60"/>
                <a:gd name="T9" fmla="*/ 0 h 55"/>
                <a:gd name="T10" fmla="*/ 60 w 60"/>
                <a:gd name="T11" fmla="*/ 55 h 55"/>
                <a:gd name="T12" fmla="*/ 45 w 60"/>
                <a:gd name="T13" fmla="*/ 55 h 55"/>
                <a:gd name="T14" fmla="*/ 45 w 60"/>
                <a:gd name="T15" fmla="*/ 21 h 55"/>
                <a:gd name="T16" fmla="*/ 29 w 60"/>
                <a:gd name="T17" fmla="*/ 44 h 55"/>
                <a:gd name="T18" fmla="*/ 15 w 60"/>
                <a:gd name="T19" fmla="*/ 22 h 55"/>
                <a:gd name="T20" fmla="*/ 15 w 60"/>
                <a:gd name="T21" fmla="*/ 55 h 55"/>
                <a:gd name="T22" fmla="*/ 0 w 60"/>
                <a:gd name="T23" fmla="*/ 55 h 55"/>
                <a:gd name="T24" fmla="*/ 0 w 60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5">
                  <a:moveTo>
                    <a:pt x="0" y="0"/>
                  </a:moveTo>
                  <a:lnTo>
                    <a:pt x="16" y="0"/>
                  </a:lnTo>
                  <a:lnTo>
                    <a:pt x="31" y="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0" y="55"/>
                  </a:lnTo>
                  <a:lnTo>
                    <a:pt x="45" y="55"/>
                  </a:lnTo>
                  <a:lnTo>
                    <a:pt x="45" y="21"/>
                  </a:lnTo>
                  <a:lnTo>
                    <a:pt x="29" y="44"/>
                  </a:lnTo>
                  <a:lnTo>
                    <a:pt x="15" y="2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878" y="4096"/>
              <a:ext cx="70" cy="55"/>
            </a:xfrm>
            <a:custGeom>
              <a:avLst/>
              <a:gdLst>
                <a:gd name="T0" fmla="*/ 0 w 57"/>
                <a:gd name="T1" fmla="*/ 0 h 44"/>
                <a:gd name="T2" fmla="*/ 12 w 57"/>
                <a:gd name="T3" fmla="*/ 0 h 44"/>
                <a:gd name="T4" fmla="*/ 12 w 57"/>
                <a:gd name="T5" fmla="*/ 14 h 44"/>
                <a:gd name="T6" fmla="*/ 21 w 57"/>
                <a:gd name="T7" fmla="*/ 14 h 44"/>
                <a:gd name="T8" fmla="*/ 39 w 57"/>
                <a:gd name="T9" fmla="*/ 29 h 44"/>
                <a:gd name="T10" fmla="*/ 22 w 57"/>
                <a:gd name="T11" fmla="*/ 44 h 44"/>
                <a:gd name="T12" fmla="*/ 0 w 57"/>
                <a:gd name="T13" fmla="*/ 44 h 44"/>
                <a:gd name="T14" fmla="*/ 0 w 57"/>
                <a:gd name="T15" fmla="*/ 0 h 44"/>
                <a:gd name="T16" fmla="*/ 12 w 57"/>
                <a:gd name="T17" fmla="*/ 24 h 44"/>
                <a:gd name="T18" fmla="*/ 12 w 57"/>
                <a:gd name="T19" fmla="*/ 34 h 44"/>
                <a:gd name="T20" fmla="*/ 20 w 57"/>
                <a:gd name="T21" fmla="*/ 34 h 44"/>
                <a:gd name="T22" fmla="*/ 26 w 57"/>
                <a:gd name="T23" fmla="*/ 29 h 44"/>
                <a:gd name="T24" fmla="*/ 20 w 57"/>
                <a:gd name="T25" fmla="*/ 24 h 44"/>
                <a:gd name="T26" fmla="*/ 12 w 57"/>
                <a:gd name="T27" fmla="*/ 24 h 44"/>
                <a:gd name="T28" fmla="*/ 45 w 57"/>
                <a:gd name="T29" fmla="*/ 0 h 44"/>
                <a:gd name="T30" fmla="*/ 57 w 57"/>
                <a:gd name="T31" fmla="*/ 0 h 44"/>
                <a:gd name="T32" fmla="*/ 57 w 57"/>
                <a:gd name="T33" fmla="*/ 44 h 44"/>
                <a:gd name="T34" fmla="*/ 45 w 57"/>
                <a:gd name="T35" fmla="*/ 44 h 44"/>
                <a:gd name="T36" fmla="*/ 45 w 5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4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1" y="14"/>
                    <a:pt x="39" y="19"/>
                    <a:pt x="39" y="29"/>
                  </a:cubicBezTo>
                  <a:cubicBezTo>
                    <a:pt x="39" y="38"/>
                    <a:pt x="33" y="44"/>
                    <a:pt x="22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12" y="2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4" y="34"/>
                    <a:pt x="26" y="32"/>
                    <a:pt x="26" y="29"/>
                  </a:cubicBezTo>
                  <a:cubicBezTo>
                    <a:pt x="26" y="26"/>
                    <a:pt x="24" y="24"/>
                    <a:pt x="20" y="24"/>
                  </a:cubicBezTo>
                  <a:lnTo>
                    <a:pt x="12" y="24"/>
                  </a:lnTo>
                  <a:close/>
                  <a:moveTo>
                    <a:pt x="4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5" y="44"/>
                    <a:pt x="45" y="44"/>
                    <a:pt x="45" y="4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986" y="4078"/>
              <a:ext cx="75" cy="89"/>
            </a:xfrm>
            <a:custGeom>
              <a:avLst/>
              <a:gdLst>
                <a:gd name="T0" fmla="*/ 0 w 61"/>
                <a:gd name="T1" fmla="*/ 46 h 70"/>
                <a:gd name="T2" fmla="*/ 6 w 61"/>
                <a:gd name="T3" fmla="*/ 46 h 70"/>
                <a:gd name="T4" fmla="*/ 12 w 61"/>
                <a:gd name="T5" fmla="*/ 7 h 70"/>
                <a:gd name="T6" fmla="*/ 12 w 61"/>
                <a:gd name="T7" fmla="*/ 0 h 70"/>
                <a:gd name="T8" fmla="*/ 54 w 61"/>
                <a:gd name="T9" fmla="*/ 0 h 70"/>
                <a:gd name="T10" fmla="*/ 54 w 61"/>
                <a:gd name="T11" fmla="*/ 46 h 70"/>
                <a:gd name="T12" fmla="*/ 61 w 61"/>
                <a:gd name="T13" fmla="*/ 46 h 70"/>
                <a:gd name="T14" fmla="*/ 59 w 61"/>
                <a:gd name="T15" fmla="*/ 70 h 70"/>
                <a:gd name="T16" fmla="*/ 49 w 61"/>
                <a:gd name="T17" fmla="*/ 70 h 70"/>
                <a:gd name="T18" fmla="*/ 49 w 61"/>
                <a:gd name="T19" fmla="*/ 58 h 70"/>
                <a:gd name="T20" fmla="*/ 13 w 61"/>
                <a:gd name="T21" fmla="*/ 58 h 70"/>
                <a:gd name="T22" fmla="*/ 12 w 61"/>
                <a:gd name="T23" fmla="*/ 70 h 70"/>
                <a:gd name="T24" fmla="*/ 0 w 61"/>
                <a:gd name="T25" fmla="*/ 70 h 70"/>
                <a:gd name="T26" fmla="*/ 0 w 61"/>
                <a:gd name="T27" fmla="*/ 46 h 70"/>
                <a:gd name="T28" fmla="*/ 24 w 61"/>
                <a:gd name="T29" fmla="*/ 12 h 70"/>
                <a:gd name="T30" fmla="*/ 24 w 61"/>
                <a:gd name="T31" fmla="*/ 18 h 70"/>
                <a:gd name="T32" fmla="*/ 19 w 61"/>
                <a:gd name="T33" fmla="*/ 46 h 70"/>
                <a:gd name="T34" fmla="*/ 41 w 61"/>
                <a:gd name="T35" fmla="*/ 46 h 70"/>
                <a:gd name="T36" fmla="*/ 41 w 61"/>
                <a:gd name="T37" fmla="*/ 12 h 70"/>
                <a:gd name="T38" fmla="*/ 24 w 61"/>
                <a:gd name="T3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0">
                  <a:moveTo>
                    <a:pt x="0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0" y="36"/>
                    <a:pt x="12" y="2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0" y="46"/>
                  </a:lnTo>
                  <a:close/>
                  <a:moveTo>
                    <a:pt x="24" y="1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30"/>
                    <a:pt x="22" y="38"/>
                    <a:pt x="1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063" y="4096"/>
              <a:ext cx="90" cy="55"/>
            </a:xfrm>
            <a:custGeom>
              <a:avLst/>
              <a:gdLst>
                <a:gd name="T0" fmla="*/ 37 w 90"/>
                <a:gd name="T1" fmla="*/ 55 h 55"/>
                <a:gd name="T2" fmla="*/ 37 w 90"/>
                <a:gd name="T3" fmla="*/ 40 h 55"/>
                <a:gd name="T4" fmla="*/ 31 w 90"/>
                <a:gd name="T5" fmla="*/ 33 h 55"/>
                <a:gd name="T6" fmla="*/ 17 w 90"/>
                <a:gd name="T7" fmla="*/ 55 h 55"/>
                <a:gd name="T8" fmla="*/ 0 w 90"/>
                <a:gd name="T9" fmla="*/ 55 h 55"/>
                <a:gd name="T10" fmla="*/ 21 w 90"/>
                <a:gd name="T11" fmla="*/ 22 h 55"/>
                <a:gd name="T12" fmla="*/ 0 w 90"/>
                <a:gd name="T13" fmla="*/ 0 h 55"/>
                <a:gd name="T14" fmla="*/ 18 w 90"/>
                <a:gd name="T15" fmla="*/ 0 h 55"/>
                <a:gd name="T16" fmla="*/ 37 w 90"/>
                <a:gd name="T17" fmla="*/ 24 h 55"/>
                <a:gd name="T18" fmla="*/ 37 w 90"/>
                <a:gd name="T19" fmla="*/ 0 h 55"/>
                <a:gd name="T20" fmla="*/ 53 w 90"/>
                <a:gd name="T21" fmla="*/ 0 h 55"/>
                <a:gd name="T22" fmla="*/ 53 w 90"/>
                <a:gd name="T23" fmla="*/ 24 h 55"/>
                <a:gd name="T24" fmla="*/ 71 w 90"/>
                <a:gd name="T25" fmla="*/ 0 h 55"/>
                <a:gd name="T26" fmla="*/ 90 w 90"/>
                <a:gd name="T27" fmla="*/ 0 h 55"/>
                <a:gd name="T28" fmla="*/ 70 w 90"/>
                <a:gd name="T29" fmla="*/ 22 h 55"/>
                <a:gd name="T30" fmla="*/ 90 w 90"/>
                <a:gd name="T31" fmla="*/ 55 h 55"/>
                <a:gd name="T32" fmla="*/ 72 w 90"/>
                <a:gd name="T33" fmla="*/ 55 h 55"/>
                <a:gd name="T34" fmla="*/ 59 w 90"/>
                <a:gd name="T35" fmla="*/ 33 h 55"/>
                <a:gd name="T36" fmla="*/ 53 w 90"/>
                <a:gd name="T37" fmla="*/ 40 h 55"/>
                <a:gd name="T38" fmla="*/ 53 w 90"/>
                <a:gd name="T39" fmla="*/ 55 h 55"/>
                <a:gd name="T40" fmla="*/ 37 w 90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55">
                  <a:moveTo>
                    <a:pt x="37" y="55"/>
                  </a:moveTo>
                  <a:lnTo>
                    <a:pt x="37" y="40"/>
                  </a:lnTo>
                  <a:lnTo>
                    <a:pt x="31" y="33"/>
                  </a:lnTo>
                  <a:lnTo>
                    <a:pt x="17" y="55"/>
                  </a:lnTo>
                  <a:lnTo>
                    <a:pt x="0" y="55"/>
                  </a:lnTo>
                  <a:lnTo>
                    <a:pt x="21" y="2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53" y="0"/>
                  </a:lnTo>
                  <a:lnTo>
                    <a:pt x="53" y="24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70" y="22"/>
                  </a:lnTo>
                  <a:lnTo>
                    <a:pt x="90" y="55"/>
                  </a:lnTo>
                  <a:lnTo>
                    <a:pt x="72" y="55"/>
                  </a:lnTo>
                  <a:lnTo>
                    <a:pt x="59" y="33"/>
                  </a:lnTo>
                  <a:lnTo>
                    <a:pt x="53" y="40"/>
                  </a:lnTo>
                  <a:lnTo>
                    <a:pt x="53" y="55"/>
                  </a:lnTo>
                  <a:lnTo>
                    <a:pt x="37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1158" y="4094"/>
              <a:ext cx="52" cy="59"/>
            </a:xfrm>
            <a:custGeom>
              <a:avLst/>
              <a:gdLst>
                <a:gd name="T0" fmla="*/ 0 w 43"/>
                <a:gd name="T1" fmla="*/ 23 h 46"/>
                <a:gd name="T2" fmla="*/ 22 w 43"/>
                <a:gd name="T3" fmla="*/ 0 h 46"/>
                <a:gd name="T4" fmla="*/ 43 w 43"/>
                <a:gd name="T5" fmla="*/ 24 h 46"/>
                <a:gd name="T6" fmla="*/ 43 w 43"/>
                <a:gd name="T7" fmla="*/ 27 h 46"/>
                <a:gd name="T8" fmla="*/ 12 w 43"/>
                <a:gd name="T9" fmla="*/ 27 h 46"/>
                <a:gd name="T10" fmla="*/ 23 w 43"/>
                <a:gd name="T11" fmla="*/ 36 h 46"/>
                <a:gd name="T12" fmla="*/ 34 w 43"/>
                <a:gd name="T13" fmla="*/ 31 h 46"/>
                <a:gd name="T14" fmla="*/ 41 w 43"/>
                <a:gd name="T15" fmla="*/ 38 h 46"/>
                <a:gd name="T16" fmla="*/ 23 w 43"/>
                <a:gd name="T17" fmla="*/ 46 h 46"/>
                <a:gd name="T18" fmla="*/ 0 w 43"/>
                <a:gd name="T19" fmla="*/ 23 h 46"/>
                <a:gd name="T20" fmla="*/ 31 w 43"/>
                <a:gd name="T21" fmla="*/ 19 h 46"/>
                <a:gd name="T22" fmla="*/ 22 w 43"/>
                <a:gd name="T23" fmla="*/ 10 h 46"/>
                <a:gd name="T24" fmla="*/ 12 w 43"/>
                <a:gd name="T25" fmla="*/ 19 h 46"/>
                <a:gd name="T26" fmla="*/ 31 w 43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6" y="0"/>
                    <a:pt x="43" y="11"/>
                    <a:pt x="43" y="24"/>
                  </a:cubicBezTo>
                  <a:cubicBezTo>
                    <a:pt x="43" y="25"/>
                    <a:pt x="43" y="26"/>
                    <a:pt x="4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33"/>
                    <a:pt x="17" y="36"/>
                    <a:pt x="23" y="36"/>
                  </a:cubicBezTo>
                  <a:cubicBezTo>
                    <a:pt x="27" y="36"/>
                    <a:pt x="30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0" y="14"/>
                    <a:pt x="27" y="10"/>
                    <a:pt x="22" y="10"/>
                  </a:cubicBezTo>
                  <a:cubicBezTo>
                    <a:pt x="16" y="10"/>
                    <a:pt x="13" y="14"/>
                    <a:pt x="12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216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4990" y="305538"/>
            <a:ext cx="632048" cy="6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583060" y="6415311"/>
            <a:ext cx="372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0E2A6B-A809-4840-BF14-8648BC0BDF87}" type="slidenum">
              <a:rPr lang="id-ID" sz="1100" b="0" i="0" baseline="0" smtClean="0">
                <a:solidFill>
                  <a:schemeClr val="accent2"/>
                </a:solidFill>
                <a:latin typeface="+mj-lt"/>
                <a:ea typeface="Titillium" charset="0"/>
                <a:cs typeface="Titillium" charset="0"/>
              </a:rPr>
              <a:pPr algn="r"/>
              <a:t>‹#›</a:t>
            </a:fld>
            <a:endParaRPr lang="en-MY" sz="1100" b="0" i="0" dirty="0">
              <a:solidFill>
                <a:schemeClr val="accent2"/>
              </a:solidFill>
              <a:latin typeface="+mj-lt"/>
              <a:ea typeface="Titillium" charset="0"/>
              <a:cs typeface="Titillium" charset="0"/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334963" y="6381188"/>
            <a:ext cx="2806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"/>
          <p:cNvGrpSpPr>
            <a:grpSpLocks noChangeAspect="1"/>
          </p:cNvGrpSpPr>
          <p:nvPr userDrawn="1"/>
        </p:nvGrpSpPr>
        <p:grpSpPr bwMode="auto">
          <a:xfrm>
            <a:off x="339725" y="6473825"/>
            <a:ext cx="1665288" cy="144463"/>
            <a:chOff x="214" y="4078"/>
            <a:chExt cx="1049" cy="91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" y="4078"/>
              <a:ext cx="104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13" y="4078"/>
              <a:ext cx="60" cy="73"/>
            </a:xfrm>
            <a:custGeom>
              <a:avLst/>
              <a:gdLst>
                <a:gd name="T0" fmla="*/ 60 w 60"/>
                <a:gd name="T1" fmla="*/ 73 h 73"/>
                <a:gd name="T2" fmla="*/ 45 w 60"/>
                <a:gd name="T3" fmla="*/ 73 h 73"/>
                <a:gd name="T4" fmla="*/ 45 w 60"/>
                <a:gd name="T5" fmla="*/ 25 h 73"/>
                <a:gd name="T6" fmla="*/ 15 w 60"/>
                <a:gd name="T7" fmla="*/ 73 h 73"/>
                <a:gd name="T8" fmla="*/ 0 w 60"/>
                <a:gd name="T9" fmla="*/ 73 h 73"/>
                <a:gd name="T10" fmla="*/ 0 w 60"/>
                <a:gd name="T11" fmla="*/ 0 h 73"/>
                <a:gd name="T12" fmla="*/ 15 w 60"/>
                <a:gd name="T13" fmla="*/ 0 h 73"/>
                <a:gd name="T14" fmla="*/ 15 w 60"/>
                <a:gd name="T15" fmla="*/ 48 h 73"/>
                <a:gd name="T16" fmla="*/ 46 w 60"/>
                <a:gd name="T17" fmla="*/ 0 h 73"/>
                <a:gd name="T18" fmla="*/ 60 w 60"/>
                <a:gd name="T19" fmla="*/ 0 h 73"/>
                <a:gd name="T20" fmla="*/ 60 w 6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3">
                  <a:moveTo>
                    <a:pt x="60" y="73"/>
                  </a:moveTo>
                  <a:lnTo>
                    <a:pt x="45" y="73"/>
                  </a:lnTo>
                  <a:lnTo>
                    <a:pt x="45" y="25"/>
                  </a:lnTo>
                  <a:lnTo>
                    <a:pt x="15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8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89" y="4096"/>
              <a:ext cx="49" cy="55"/>
            </a:xfrm>
            <a:custGeom>
              <a:avLst/>
              <a:gdLst>
                <a:gd name="T0" fmla="*/ 49 w 49"/>
                <a:gd name="T1" fmla="*/ 55 h 55"/>
                <a:gd name="T2" fmla="*/ 34 w 49"/>
                <a:gd name="T3" fmla="*/ 55 h 55"/>
                <a:gd name="T4" fmla="*/ 34 w 49"/>
                <a:gd name="T5" fmla="*/ 34 h 55"/>
                <a:gd name="T6" fmla="*/ 16 w 49"/>
                <a:gd name="T7" fmla="*/ 34 h 55"/>
                <a:gd name="T8" fmla="*/ 16 w 49"/>
                <a:gd name="T9" fmla="*/ 55 h 55"/>
                <a:gd name="T10" fmla="*/ 0 w 49"/>
                <a:gd name="T11" fmla="*/ 55 h 55"/>
                <a:gd name="T12" fmla="*/ 0 w 49"/>
                <a:gd name="T13" fmla="*/ 0 h 55"/>
                <a:gd name="T14" fmla="*/ 16 w 49"/>
                <a:gd name="T15" fmla="*/ 0 h 55"/>
                <a:gd name="T16" fmla="*/ 16 w 49"/>
                <a:gd name="T17" fmla="*/ 21 h 55"/>
                <a:gd name="T18" fmla="*/ 34 w 49"/>
                <a:gd name="T19" fmla="*/ 21 h 55"/>
                <a:gd name="T20" fmla="*/ 34 w 49"/>
                <a:gd name="T21" fmla="*/ 0 h 55"/>
                <a:gd name="T22" fmla="*/ 49 w 49"/>
                <a:gd name="T23" fmla="*/ 0 h 55"/>
                <a:gd name="T24" fmla="*/ 49 w 4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5">
                  <a:moveTo>
                    <a:pt x="49" y="55"/>
                  </a:moveTo>
                  <a:lnTo>
                    <a:pt x="34" y="55"/>
                  </a:lnTo>
                  <a:lnTo>
                    <a:pt x="34" y="34"/>
                  </a:lnTo>
                  <a:lnTo>
                    <a:pt x="16" y="34"/>
                  </a:lnTo>
                  <a:lnTo>
                    <a:pt x="16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4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350" y="4078"/>
              <a:ext cx="82" cy="90"/>
            </a:xfrm>
            <a:custGeom>
              <a:avLst/>
              <a:gdLst>
                <a:gd name="T0" fmla="*/ 27 w 67"/>
                <a:gd name="T1" fmla="*/ 71 h 71"/>
                <a:gd name="T2" fmla="*/ 27 w 67"/>
                <a:gd name="T3" fmla="*/ 55 h 71"/>
                <a:gd name="T4" fmla="*/ 18 w 67"/>
                <a:gd name="T5" fmla="*/ 58 h 71"/>
                <a:gd name="T6" fmla="*/ 0 w 67"/>
                <a:gd name="T7" fmla="*/ 36 h 71"/>
                <a:gd name="T8" fmla="*/ 18 w 67"/>
                <a:gd name="T9" fmla="*/ 13 h 71"/>
                <a:gd name="T10" fmla="*/ 27 w 67"/>
                <a:gd name="T11" fmla="*/ 17 h 71"/>
                <a:gd name="T12" fmla="*/ 27 w 67"/>
                <a:gd name="T13" fmla="*/ 0 h 71"/>
                <a:gd name="T14" fmla="*/ 40 w 67"/>
                <a:gd name="T15" fmla="*/ 0 h 71"/>
                <a:gd name="T16" fmla="*/ 40 w 67"/>
                <a:gd name="T17" fmla="*/ 17 h 71"/>
                <a:gd name="T18" fmla="*/ 49 w 67"/>
                <a:gd name="T19" fmla="*/ 13 h 71"/>
                <a:gd name="T20" fmla="*/ 67 w 67"/>
                <a:gd name="T21" fmla="*/ 36 h 71"/>
                <a:gd name="T22" fmla="*/ 49 w 67"/>
                <a:gd name="T23" fmla="*/ 58 h 71"/>
                <a:gd name="T24" fmla="*/ 40 w 67"/>
                <a:gd name="T25" fmla="*/ 55 h 71"/>
                <a:gd name="T26" fmla="*/ 40 w 67"/>
                <a:gd name="T27" fmla="*/ 71 h 71"/>
                <a:gd name="T28" fmla="*/ 27 w 67"/>
                <a:gd name="T29" fmla="*/ 71 h 71"/>
                <a:gd name="T30" fmla="*/ 12 w 67"/>
                <a:gd name="T31" fmla="*/ 36 h 71"/>
                <a:gd name="T32" fmla="*/ 22 w 67"/>
                <a:gd name="T33" fmla="*/ 48 h 71"/>
                <a:gd name="T34" fmla="*/ 27 w 67"/>
                <a:gd name="T35" fmla="*/ 46 h 71"/>
                <a:gd name="T36" fmla="*/ 27 w 67"/>
                <a:gd name="T37" fmla="*/ 26 h 71"/>
                <a:gd name="T38" fmla="*/ 22 w 67"/>
                <a:gd name="T39" fmla="*/ 24 h 71"/>
                <a:gd name="T40" fmla="*/ 12 w 67"/>
                <a:gd name="T41" fmla="*/ 36 h 71"/>
                <a:gd name="T42" fmla="*/ 40 w 67"/>
                <a:gd name="T43" fmla="*/ 26 h 71"/>
                <a:gd name="T44" fmla="*/ 40 w 67"/>
                <a:gd name="T45" fmla="*/ 46 h 71"/>
                <a:gd name="T46" fmla="*/ 45 w 67"/>
                <a:gd name="T47" fmla="*/ 48 h 71"/>
                <a:gd name="T48" fmla="*/ 54 w 67"/>
                <a:gd name="T49" fmla="*/ 36 h 71"/>
                <a:gd name="T50" fmla="*/ 45 w 67"/>
                <a:gd name="T51" fmla="*/ 24 h 71"/>
                <a:gd name="T52" fmla="*/ 40 w 67"/>
                <a:gd name="T5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71">
                  <a:moveTo>
                    <a:pt x="27" y="71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5" y="57"/>
                    <a:pt x="22" y="58"/>
                    <a:pt x="18" y="58"/>
                  </a:cubicBezTo>
                  <a:cubicBezTo>
                    <a:pt x="7" y="58"/>
                    <a:pt x="0" y="50"/>
                    <a:pt x="0" y="36"/>
                  </a:cubicBezTo>
                  <a:cubicBezTo>
                    <a:pt x="0" y="22"/>
                    <a:pt x="7" y="13"/>
                    <a:pt x="18" y="13"/>
                  </a:cubicBezTo>
                  <a:cubicBezTo>
                    <a:pt x="22" y="13"/>
                    <a:pt x="25" y="15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5"/>
                    <a:pt x="45" y="13"/>
                    <a:pt x="49" y="13"/>
                  </a:cubicBezTo>
                  <a:cubicBezTo>
                    <a:pt x="59" y="13"/>
                    <a:pt x="67" y="22"/>
                    <a:pt x="67" y="36"/>
                  </a:cubicBezTo>
                  <a:cubicBezTo>
                    <a:pt x="67" y="50"/>
                    <a:pt x="59" y="58"/>
                    <a:pt x="49" y="58"/>
                  </a:cubicBezTo>
                  <a:cubicBezTo>
                    <a:pt x="45" y="58"/>
                    <a:pt x="41" y="57"/>
                    <a:pt x="40" y="55"/>
                  </a:cubicBezTo>
                  <a:cubicBezTo>
                    <a:pt x="40" y="71"/>
                    <a:pt x="40" y="71"/>
                    <a:pt x="40" y="71"/>
                  </a:cubicBezTo>
                  <a:lnTo>
                    <a:pt x="27" y="71"/>
                  </a:lnTo>
                  <a:close/>
                  <a:moveTo>
                    <a:pt x="12" y="36"/>
                  </a:moveTo>
                  <a:cubicBezTo>
                    <a:pt x="12" y="43"/>
                    <a:pt x="15" y="48"/>
                    <a:pt x="22" y="48"/>
                  </a:cubicBezTo>
                  <a:cubicBezTo>
                    <a:pt x="24" y="48"/>
                    <a:pt x="25" y="47"/>
                    <a:pt x="27" y="4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5"/>
                    <a:pt x="24" y="24"/>
                    <a:pt x="22" y="24"/>
                  </a:cubicBezTo>
                  <a:cubicBezTo>
                    <a:pt x="15" y="24"/>
                    <a:pt x="12" y="29"/>
                    <a:pt x="12" y="36"/>
                  </a:cubicBezTo>
                  <a:close/>
                  <a:moveTo>
                    <a:pt x="40" y="2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1" y="47"/>
                    <a:pt x="43" y="48"/>
                    <a:pt x="45" y="48"/>
                  </a:cubicBezTo>
                  <a:cubicBezTo>
                    <a:pt x="51" y="48"/>
                    <a:pt x="54" y="43"/>
                    <a:pt x="54" y="36"/>
                  </a:cubicBezTo>
                  <a:cubicBezTo>
                    <a:pt x="54" y="29"/>
                    <a:pt x="51" y="24"/>
                    <a:pt x="45" y="24"/>
                  </a:cubicBezTo>
                  <a:cubicBezTo>
                    <a:pt x="43" y="24"/>
                    <a:pt x="41" y="25"/>
                    <a:pt x="4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41" y="4094"/>
              <a:ext cx="59" cy="59"/>
            </a:xfrm>
            <a:custGeom>
              <a:avLst/>
              <a:gdLst>
                <a:gd name="T0" fmla="*/ 0 w 48"/>
                <a:gd name="T1" fmla="*/ 23 h 46"/>
                <a:gd name="T2" fmla="*/ 24 w 48"/>
                <a:gd name="T3" fmla="*/ 0 h 46"/>
                <a:gd name="T4" fmla="*/ 48 w 48"/>
                <a:gd name="T5" fmla="*/ 23 h 46"/>
                <a:gd name="T6" fmla="*/ 24 w 48"/>
                <a:gd name="T7" fmla="*/ 46 h 46"/>
                <a:gd name="T8" fmla="*/ 0 w 48"/>
                <a:gd name="T9" fmla="*/ 23 h 46"/>
                <a:gd name="T10" fmla="*/ 35 w 48"/>
                <a:gd name="T11" fmla="*/ 23 h 46"/>
                <a:gd name="T12" fmla="*/ 24 w 48"/>
                <a:gd name="T13" fmla="*/ 11 h 46"/>
                <a:gd name="T14" fmla="*/ 12 w 48"/>
                <a:gd name="T15" fmla="*/ 23 h 46"/>
                <a:gd name="T16" fmla="*/ 24 w 48"/>
                <a:gd name="T17" fmla="*/ 35 h 46"/>
                <a:gd name="T18" fmla="*/ 35 w 48"/>
                <a:gd name="T1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8" y="0"/>
                    <a:pt x="48" y="10"/>
                    <a:pt x="48" y="23"/>
                  </a:cubicBezTo>
                  <a:cubicBezTo>
                    <a:pt x="48" y="36"/>
                    <a:pt x="37" y="46"/>
                    <a:pt x="24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  <a:moveTo>
                    <a:pt x="35" y="23"/>
                  </a:moveTo>
                  <a:cubicBezTo>
                    <a:pt x="35" y="16"/>
                    <a:pt x="31" y="11"/>
                    <a:pt x="24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29"/>
                    <a:pt x="17" y="35"/>
                    <a:pt x="24" y="35"/>
                  </a:cubicBezTo>
                  <a:cubicBezTo>
                    <a:pt x="31" y="35"/>
                    <a:pt x="35" y="30"/>
                    <a:pt x="3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08" y="4094"/>
              <a:ext cx="51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0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3 w 41"/>
                <a:gd name="T13" fmla="*/ 35 h 46"/>
                <a:gd name="T14" fmla="*/ 33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9" y="0"/>
                    <a:pt x="23" y="0"/>
                  </a:cubicBezTo>
                  <a:cubicBezTo>
                    <a:pt x="31" y="0"/>
                    <a:pt x="36" y="3"/>
                    <a:pt x="40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3" y="11"/>
                  </a:cubicBezTo>
                  <a:cubicBezTo>
                    <a:pt x="16" y="11"/>
                    <a:pt x="12" y="16"/>
                    <a:pt x="12" y="23"/>
                  </a:cubicBezTo>
                  <a:cubicBezTo>
                    <a:pt x="12" y="30"/>
                    <a:pt x="16" y="35"/>
                    <a:pt x="23" y="35"/>
                  </a:cubicBezTo>
                  <a:cubicBezTo>
                    <a:pt x="27" y="35"/>
                    <a:pt x="30" y="33"/>
                    <a:pt x="33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6" y="42"/>
                    <a:pt x="31" y="46"/>
                    <a:pt x="23" y="46"/>
                  </a:cubicBezTo>
                  <a:cubicBezTo>
                    <a:pt x="9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69" y="4096"/>
              <a:ext cx="50" cy="55"/>
            </a:xfrm>
            <a:custGeom>
              <a:avLst/>
              <a:gdLst>
                <a:gd name="T0" fmla="*/ 50 w 50"/>
                <a:gd name="T1" fmla="*/ 55 h 55"/>
                <a:gd name="T2" fmla="*/ 35 w 50"/>
                <a:gd name="T3" fmla="*/ 55 h 55"/>
                <a:gd name="T4" fmla="*/ 35 w 50"/>
                <a:gd name="T5" fmla="*/ 22 h 55"/>
                <a:gd name="T6" fmla="*/ 14 w 50"/>
                <a:gd name="T7" fmla="*/ 55 h 55"/>
                <a:gd name="T8" fmla="*/ 0 w 50"/>
                <a:gd name="T9" fmla="*/ 55 h 55"/>
                <a:gd name="T10" fmla="*/ 0 w 50"/>
                <a:gd name="T11" fmla="*/ 0 h 55"/>
                <a:gd name="T12" fmla="*/ 14 w 50"/>
                <a:gd name="T13" fmla="*/ 0 h 55"/>
                <a:gd name="T14" fmla="*/ 14 w 50"/>
                <a:gd name="T15" fmla="*/ 33 h 55"/>
                <a:gd name="T16" fmla="*/ 35 w 50"/>
                <a:gd name="T17" fmla="*/ 0 h 55"/>
                <a:gd name="T18" fmla="*/ 50 w 50"/>
                <a:gd name="T19" fmla="*/ 0 h 55"/>
                <a:gd name="T20" fmla="*/ 50 w 50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50" y="55"/>
                  </a:moveTo>
                  <a:lnTo>
                    <a:pt x="35" y="55"/>
                  </a:lnTo>
                  <a:lnTo>
                    <a:pt x="35" y="22"/>
                  </a:lnTo>
                  <a:lnTo>
                    <a:pt x="14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3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630" y="4094"/>
              <a:ext cx="50" cy="59"/>
            </a:xfrm>
            <a:custGeom>
              <a:avLst/>
              <a:gdLst>
                <a:gd name="T0" fmla="*/ 0 w 41"/>
                <a:gd name="T1" fmla="*/ 23 h 46"/>
                <a:gd name="T2" fmla="*/ 23 w 41"/>
                <a:gd name="T3" fmla="*/ 0 h 46"/>
                <a:gd name="T4" fmla="*/ 41 w 41"/>
                <a:gd name="T5" fmla="*/ 8 h 46"/>
                <a:gd name="T6" fmla="*/ 33 w 41"/>
                <a:gd name="T7" fmla="*/ 15 h 46"/>
                <a:gd name="T8" fmla="*/ 23 w 41"/>
                <a:gd name="T9" fmla="*/ 11 h 46"/>
                <a:gd name="T10" fmla="*/ 12 w 41"/>
                <a:gd name="T11" fmla="*/ 23 h 46"/>
                <a:gd name="T12" fmla="*/ 24 w 41"/>
                <a:gd name="T13" fmla="*/ 35 h 46"/>
                <a:gd name="T14" fmla="*/ 34 w 41"/>
                <a:gd name="T15" fmla="*/ 30 h 46"/>
                <a:gd name="T16" fmla="*/ 41 w 41"/>
                <a:gd name="T17" fmla="*/ 38 h 46"/>
                <a:gd name="T18" fmla="*/ 23 w 41"/>
                <a:gd name="T19" fmla="*/ 46 h 46"/>
                <a:gd name="T20" fmla="*/ 0 w 41"/>
                <a:gd name="T2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6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1" y="0"/>
                    <a:pt x="37" y="3"/>
                    <a:pt x="41" y="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3"/>
                    <a:pt x="28" y="11"/>
                    <a:pt x="23" y="11"/>
                  </a:cubicBezTo>
                  <a:cubicBezTo>
                    <a:pt x="17" y="11"/>
                    <a:pt x="12" y="16"/>
                    <a:pt x="12" y="23"/>
                  </a:cubicBezTo>
                  <a:cubicBezTo>
                    <a:pt x="12" y="30"/>
                    <a:pt x="17" y="35"/>
                    <a:pt x="24" y="35"/>
                  </a:cubicBezTo>
                  <a:cubicBezTo>
                    <a:pt x="28" y="35"/>
                    <a:pt x="31" y="33"/>
                    <a:pt x="34" y="3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2"/>
                    <a:pt x="32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685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738" y="4094"/>
              <a:ext cx="54" cy="59"/>
            </a:xfrm>
            <a:custGeom>
              <a:avLst/>
              <a:gdLst>
                <a:gd name="T0" fmla="*/ 0 w 44"/>
                <a:gd name="T1" fmla="*/ 23 h 46"/>
                <a:gd name="T2" fmla="*/ 22 w 44"/>
                <a:gd name="T3" fmla="*/ 0 h 46"/>
                <a:gd name="T4" fmla="*/ 44 w 44"/>
                <a:gd name="T5" fmla="*/ 24 h 46"/>
                <a:gd name="T6" fmla="*/ 44 w 44"/>
                <a:gd name="T7" fmla="*/ 27 h 46"/>
                <a:gd name="T8" fmla="*/ 13 w 44"/>
                <a:gd name="T9" fmla="*/ 27 h 46"/>
                <a:gd name="T10" fmla="*/ 24 w 44"/>
                <a:gd name="T11" fmla="*/ 36 h 46"/>
                <a:gd name="T12" fmla="*/ 34 w 44"/>
                <a:gd name="T13" fmla="*/ 31 h 46"/>
                <a:gd name="T14" fmla="*/ 41 w 44"/>
                <a:gd name="T15" fmla="*/ 38 h 46"/>
                <a:gd name="T16" fmla="*/ 23 w 44"/>
                <a:gd name="T17" fmla="*/ 46 h 46"/>
                <a:gd name="T18" fmla="*/ 0 w 44"/>
                <a:gd name="T19" fmla="*/ 23 h 46"/>
                <a:gd name="T20" fmla="*/ 31 w 44"/>
                <a:gd name="T21" fmla="*/ 19 h 46"/>
                <a:gd name="T22" fmla="*/ 22 w 44"/>
                <a:gd name="T23" fmla="*/ 10 h 46"/>
                <a:gd name="T24" fmla="*/ 13 w 44"/>
                <a:gd name="T25" fmla="*/ 19 h 46"/>
                <a:gd name="T26" fmla="*/ 31 w 44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7" y="0"/>
                    <a:pt x="44" y="11"/>
                    <a:pt x="44" y="24"/>
                  </a:cubicBezTo>
                  <a:cubicBezTo>
                    <a:pt x="44" y="25"/>
                    <a:pt x="44" y="26"/>
                    <a:pt x="4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33"/>
                    <a:pt x="18" y="36"/>
                    <a:pt x="24" y="36"/>
                  </a:cubicBezTo>
                  <a:cubicBezTo>
                    <a:pt x="28" y="36"/>
                    <a:pt x="31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1" y="14"/>
                    <a:pt x="27" y="10"/>
                    <a:pt x="22" y="10"/>
                  </a:cubicBezTo>
                  <a:cubicBezTo>
                    <a:pt x="17" y="10"/>
                    <a:pt x="14" y="14"/>
                    <a:pt x="13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803" y="4096"/>
              <a:ext cx="60" cy="55"/>
            </a:xfrm>
            <a:custGeom>
              <a:avLst/>
              <a:gdLst>
                <a:gd name="T0" fmla="*/ 0 w 60"/>
                <a:gd name="T1" fmla="*/ 0 h 55"/>
                <a:gd name="T2" fmla="*/ 16 w 60"/>
                <a:gd name="T3" fmla="*/ 0 h 55"/>
                <a:gd name="T4" fmla="*/ 31 w 60"/>
                <a:gd name="T5" fmla="*/ 22 h 55"/>
                <a:gd name="T6" fmla="*/ 45 w 60"/>
                <a:gd name="T7" fmla="*/ 0 h 55"/>
                <a:gd name="T8" fmla="*/ 60 w 60"/>
                <a:gd name="T9" fmla="*/ 0 h 55"/>
                <a:gd name="T10" fmla="*/ 60 w 60"/>
                <a:gd name="T11" fmla="*/ 55 h 55"/>
                <a:gd name="T12" fmla="*/ 45 w 60"/>
                <a:gd name="T13" fmla="*/ 55 h 55"/>
                <a:gd name="T14" fmla="*/ 45 w 60"/>
                <a:gd name="T15" fmla="*/ 21 h 55"/>
                <a:gd name="T16" fmla="*/ 29 w 60"/>
                <a:gd name="T17" fmla="*/ 44 h 55"/>
                <a:gd name="T18" fmla="*/ 15 w 60"/>
                <a:gd name="T19" fmla="*/ 22 h 55"/>
                <a:gd name="T20" fmla="*/ 15 w 60"/>
                <a:gd name="T21" fmla="*/ 55 h 55"/>
                <a:gd name="T22" fmla="*/ 0 w 60"/>
                <a:gd name="T23" fmla="*/ 55 h 55"/>
                <a:gd name="T24" fmla="*/ 0 w 60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5">
                  <a:moveTo>
                    <a:pt x="0" y="0"/>
                  </a:moveTo>
                  <a:lnTo>
                    <a:pt x="16" y="0"/>
                  </a:lnTo>
                  <a:lnTo>
                    <a:pt x="31" y="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0" y="55"/>
                  </a:lnTo>
                  <a:lnTo>
                    <a:pt x="45" y="55"/>
                  </a:lnTo>
                  <a:lnTo>
                    <a:pt x="45" y="21"/>
                  </a:lnTo>
                  <a:lnTo>
                    <a:pt x="29" y="44"/>
                  </a:lnTo>
                  <a:lnTo>
                    <a:pt x="15" y="22"/>
                  </a:lnTo>
                  <a:lnTo>
                    <a:pt x="15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878" y="4096"/>
              <a:ext cx="70" cy="55"/>
            </a:xfrm>
            <a:custGeom>
              <a:avLst/>
              <a:gdLst>
                <a:gd name="T0" fmla="*/ 0 w 57"/>
                <a:gd name="T1" fmla="*/ 0 h 44"/>
                <a:gd name="T2" fmla="*/ 12 w 57"/>
                <a:gd name="T3" fmla="*/ 0 h 44"/>
                <a:gd name="T4" fmla="*/ 12 w 57"/>
                <a:gd name="T5" fmla="*/ 14 h 44"/>
                <a:gd name="T6" fmla="*/ 21 w 57"/>
                <a:gd name="T7" fmla="*/ 14 h 44"/>
                <a:gd name="T8" fmla="*/ 39 w 57"/>
                <a:gd name="T9" fmla="*/ 29 h 44"/>
                <a:gd name="T10" fmla="*/ 22 w 57"/>
                <a:gd name="T11" fmla="*/ 44 h 44"/>
                <a:gd name="T12" fmla="*/ 0 w 57"/>
                <a:gd name="T13" fmla="*/ 44 h 44"/>
                <a:gd name="T14" fmla="*/ 0 w 57"/>
                <a:gd name="T15" fmla="*/ 0 h 44"/>
                <a:gd name="T16" fmla="*/ 12 w 57"/>
                <a:gd name="T17" fmla="*/ 24 h 44"/>
                <a:gd name="T18" fmla="*/ 12 w 57"/>
                <a:gd name="T19" fmla="*/ 34 h 44"/>
                <a:gd name="T20" fmla="*/ 20 w 57"/>
                <a:gd name="T21" fmla="*/ 34 h 44"/>
                <a:gd name="T22" fmla="*/ 26 w 57"/>
                <a:gd name="T23" fmla="*/ 29 h 44"/>
                <a:gd name="T24" fmla="*/ 20 w 57"/>
                <a:gd name="T25" fmla="*/ 24 h 44"/>
                <a:gd name="T26" fmla="*/ 12 w 57"/>
                <a:gd name="T27" fmla="*/ 24 h 44"/>
                <a:gd name="T28" fmla="*/ 45 w 57"/>
                <a:gd name="T29" fmla="*/ 0 h 44"/>
                <a:gd name="T30" fmla="*/ 57 w 57"/>
                <a:gd name="T31" fmla="*/ 0 h 44"/>
                <a:gd name="T32" fmla="*/ 57 w 57"/>
                <a:gd name="T33" fmla="*/ 44 h 44"/>
                <a:gd name="T34" fmla="*/ 45 w 57"/>
                <a:gd name="T35" fmla="*/ 44 h 44"/>
                <a:gd name="T36" fmla="*/ 45 w 57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4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1" y="14"/>
                    <a:pt x="39" y="19"/>
                    <a:pt x="39" y="29"/>
                  </a:cubicBezTo>
                  <a:cubicBezTo>
                    <a:pt x="39" y="38"/>
                    <a:pt x="33" y="44"/>
                    <a:pt x="22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12" y="2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4" y="34"/>
                    <a:pt x="26" y="32"/>
                    <a:pt x="26" y="29"/>
                  </a:cubicBezTo>
                  <a:cubicBezTo>
                    <a:pt x="26" y="26"/>
                    <a:pt x="24" y="24"/>
                    <a:pt x="20" y="24"/>
                  </a:cubicBezTo>
                  <a:lnTo>
                    <a:pt x="12" y="24"/>
                  </a:lnTo>
                  <a:close/>
                  <a:moveTo>
                    <a:pt x="4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5" y="44"/>
                    <a:pt x="45" y="44"/>
                    <a:pt x="45" y="4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986" y="4078"/>
              <a:ext cx="75" cy="89"/>
            </a:xfrm>
            <a:custGeom>
              <a:avLst/>
              <a:gdLst>
                <a:gd name="T0" fmla="*/ 0 w 61"/>
                <a:gd name="T1" fmla="*/ 46 h 70"/>
                <a:gd name="T2" fmla="*/ 6 w 61"/>
                <a:gd name="T3" fmla="*/ 46 h 70"/>
                <a:gd name="T4" fmla="*/ 12 w 61"/>
                <a:gd name="T5" fmla="*/ 7 h 70"/>
                <a:gd name="T6" fmla="*/ 12 w 61"/>
                <a:gd name="T7" fmla="*/ 0 h 70"/>
                <a:gd name="T8" fmla="*/ 54 w 61"/>
                <a:gd name="T9" fmla="*/ 0 h 70"/>
                <a:gd name="T10" fmla="*/ 54 w 61"/>
                <a:gd name="T11" fmla="*/ 46 h 70"/>
                <a:gd name="T12" fmla="*/ 61 w 61"/>
                <a:gd name="T13" fmla="*/ 46 h 70"/>
                <a:gd name="T14" fmla="*/ 59 w 61"/>
                <a:gd name="T15" fmla="*/ 70 h 70"/>
                <a:gd name="T16" fmla="*/ 49 w 61"/>
                <a:gd name="T17" fmla="*/ 70 h 70"/>
                <a:gd name="T18" fmla="*/ 49 w 61"/>
                <a:gd name="T19" fmla="*/ 58 h 70"/>
                <a:gd name="T20" fmla="*/ 13 w 61"/>
                <a:gd name="T21" fmla="*/ 58 h 70"/>
                <a:gd name="T22" fmla="*/ 12 w 61"/>
                <a:gd name="T23" fmla="*/ 70 h 70"/>
                <a:gd name="T24" fmla="*/ 0 w 61"/>
                <a:gd name="T25" fmla="*/ 70 h 70"/>
                <a:gd name="T26" fmla="*/ 0 w 61"/>
                <a:gd name="T27" fmla="*/ 46 h 70"/>
                <a:gd name="T28" fmla="*/ 24 w 61"/>
                <a:gd name="T29" fmla="*/ 12 h 70"/>
                <a:gd name="T30" fmla="*/ 24 w 61"/>
                <a:gd name="T31" fmla="*/ 18 h 70"/>
                <a:gd name="T32" fmla="*/ 19 w 61"/>
                <a:gd name="T33" fmla="*/ 46 h 70"/>
                <a:gd name="T34" fmla="*/ 41 w 61"/>
                <a:gd name="T35" fmla="*/ 46 h 70"/>
                <a:gd name="T36" fmla="*/ 41 w 61"/>
                <a:gd name="T37" fmla="*/ 12 h 70"/>
                <a:gd name="T38" fmla="*/ 24 w 61"/>
                <a:gd name="T3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0">
                  <a:moveTo>
                    <a:pt x="0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0" y="36"/>
                    <a:pt x="12" y="2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0" y="46"/>
                  </a:lnTo>
                  <a:close/>
                  <a:moveTo>
                    <a:pt x="24" y="1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30"/>
                    <a:pt x="22" y="38"/>
                    <a:pt x="1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12"/>
                    <a:pt x="41" y="12"/>
                    <a:pt x="41" y="12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063" y="4096"/>
              <a:ext cx="90" cy="55"/>
            </a:xfrm>
            <a:custGeom>
              <a:avLst/>
              <a:gdLst>
                <a:gd name="T0" fmla="*/ 37 w 90"/>
                <a:gd name="T1" fmla="*/ 55 h 55"/>
                <a:gd name="T2" fmla="*/ 37 w 90"/>
                <a:gd name="T3" fmla="*/ 40 h 55"/>
                <a:gd name="T4" fmla="*/ 31 w 90"/>
                <a:gd name="T5" fmla="*/ 33 h 55"/>
                <a:gd name="T6" fmla="*/ 17 w 90"/>
                <a:gd name="T7" fmla="*/ 55 h 55"/>
                <a:gd name="T8" fmla="*/ 0 w 90"/>
                <a:gd name="T9" fmla="*/ 55 h 55"/>
                <a:gd name="T10" fmla="*/ 21 w 90"/>
                <a:gd name="T11" fmla="*/ 22 h 55"/>
                <a:gd name="T12" fmla="*/ 0 w 90"/>
                <a:gd name="T13" fmla="*/ 0 h 55"/>
                <a:gd name="T14" fmla="*/ 18 w 90"/>
                <a:gd name="T15" fmla="*/ 0 h 55"/>
                <a:gd name="T16" fmla="*/ 37 w 90"/>
                <a:gd name="T17" fmla="*/ 24 h 55"/>
                <a:gd name="T18" fmla="*/ 37 w 90"/>
                <a:gd name="T19" fmla="*/ 0 h 55"/>
                <a:gd name="T20" fmla="*/ 53 w 90"/>
                <a:gd name="T21" fmla="*/ 0 h 55"/>
                <a:gd name="T22" fmla="*/ 53 w 90"/>
                <a:gd name="T23" fmla="*/ 24 h 55"/>
                <a:gd name="T24" fmla="*/ 71 w 90"/>
                <a:gd name="T25" fmla="*/ 0 h 55"/>
                <a:gd name="T26" fmla="*/ 90 w 90"/>
                <a:gd name="T27" fmla="*/ 0 h 55"/>
                <a:gd name="T28" fmla="*/ 70 w 90"/>
                <a:gd name="T29" fmla="*/ 22 h 55"/>
                <a:gd name="T30" fmla="*/ 90 w 90"/>
                <a:gd name="T31" fmla="*/ 55 h 55"/>
                <a:gd name="T32" fmla="*/ 72 w 90"/>
                <a:gd name="T33" fmla="*/ 55 h 55"/>
                <a:gd name="T34" fmla="*/ 59 w 90"/>
                <a:gd name="T35" fmla="*/ 33 h 55"/>
                <a:gd name="T36" fmla="*/ 53 w 90"/>
                <a:gd name="T37" fmla="*/ 40 h 55"/>
                <a:gd name="T38" fmla="*/ 53 w 90"/>
                <a:gd name="T39" fmla="*/ 55 h 55"/>
                <a:gd name="T40" fmla="*/ 37 w 90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55">
                  <a:moveTo>
                    <a:pt x="37" y="55"/>
                  </a:moveTo>
                  <a:lnTo>
                    <a:pt x="37" y="40"/>
                  </a:lnTo>
                  <a:lnTo>
                    <a:pt x="31" y="33"/>
                  </a:lnTo>
                  <a:lnTo>
                    <a:pt x="17" y="55"/>
                  </a:lnTo>
                  <a:lnTo>
                    <a:pt x="0" y="55"/>
                  </a:lnTo>
                  <a:lnTo>
                    <a:pt x="21" y="2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53" y="0"/>
                  </a:lnTo>
                  <a:lnTo>
                    <a:pt x="53" y="24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70" y="22"/>
                  </a:lnTo>
                  <a:lnTo>
                    <a:pt x="90" y="55"/>
                  </a:lnTo>
                  <a:lnTo>
                    <a:pt x="72" y="55"/>
                  </a:lnTo>
                  <a:lnTo>
                    <a:pt x="59" y="33"/>
                  </a:lnTo>
                  <a:lnTo>
                    <a:pt x="53" y="40"/>
                  </a:lnTo>
                  <a:lnTo>
                    <a:pt x="53" y="55"/>
                  </a:lnTo>
                  <a:lnTo>
                    <a:pt x="37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1158" y="4094"/>
              <a:ext cx="52" cy="59"/>
            </a:xfrm>
            <a:custGeom>
              <a:avLst/>
              <a:gdLst>
                <a:gd name="T0" fmla="*/ 0 w 43"/>
                <a:gd name="T1" fmla="*/ 23 h 46"/>
                <a:gd name="T2" fmla="*/ 22 w 43"/>
                <a:gd name="T3" fmla="*/ 0 h 46"/>
                <a:gd name="T4" fmla="*/ 43 w 43"/>
                <a:gd name="T5" fmla="*/ 24 h 46"/>
                <a:gd name="T6" fmla="*/ 43 w 43"/>
                <a:gd name="T7" fmla="*/ 27 h 46"/>
                <a:gd name="T8" fmla="*/ 12 w 43"/>
                <a:gd name="T9" fmla="*/ 27 h 46"/>
                <a:gd name="T10" fmla="*/ 23 w 43"/>
                <a:gd name="T11" fmla="*/ 36 h 46"/>
                <a:gd name="T12" fmla="*/ 34 w 43"/>
                <a:gd name="T13" fmla="*/ 31 h 46"/>
                <a:gd name="T14" fmla="*/ 41 w 43"/>
                <a:gd name="T15" fmla="*/ 38 h 46"/>
                <a:gd name="T16" fmla="*/ 23 w 43"/>
                <a:gd name="T17" fmla="*/ 46 h 46"/>
                <a:gd name="T18" fmla="*/ 0 w 43"/>
                <a:gd name="T19" fmla="*/ 23 h 46"/>
                <a:gd name="T20" fmla="*/ 31 w 43"/>
                <a:gd name="T21" fmla="*/ 19 h 46"/>
                <a:gd name="T22" fmla="*/ 22 w 43"/>
                <a:gd name="T23" fmla="*/ 10 h 46"/>
                <a:gd name="T24" fmla="*/ 12 w 43"/>
                <a:gd name="T25" fmla="*/ 19 h 46"/>
                <a:gd name="T26" fmla="*/ 31 w 43"/>
                <a:gd name="T2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0" y="23"/>
                  </a:moveTo>
                  <a:cubicBezTo>
                    <a:pt x="0" y="10"/>
                    <a:pt x="9" y="0"/>
                    <a:pt x="22" y="0"/>
                  </a:cubicBezTo>
                  <a:cubicBezTo>
                    <a:pt x="36" y="0"/>
                    <a:pt x="43" y="11"/>
                    <a:pt x="43" y="24"/>
                  </a:cubicBezTo>
                  <a:cubicBezTo>
                    <a:pt x="43" y="25"/>
                    <a:pt x="43" y="26"/>
                    <a:pt x="4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33"/>
                    <a:pt x="17" y="36"/>
                    <a:pt x="23" y="36"/>
                  </a:cubicBezTo>
                  <a:cubicBezTo>
                    <a:pt x="27" y="36"/>
                    <a:pt x="30" y="35"/>
                    <a:pt x="34" y="3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3"/>
                    <a:pt x="31" y="46"/>
                    <a:pt x="23" y="46"/>
                  </a:cubicBezTo>
                  <a:cubicBezTo>
                    <a:pt x="10" y="46"/>
                    <a:pt x="0" y="37"/>
                    <a:pt x="0" y="23"/>
                  </a:cubicBezTo>
                  <a:close/>
                  <a:moveTo>
                    <a:pt x="31" y="19"/>
                  </a:moveTo>
                  <a:cubicBezTo>
                    <a:pt x="30" y="14"/>
                    <a:pt x="27" y="10"/>
                    <a:pt x="22" y="10"/>
                  </a:cubicBezTo>
                  <a:cubicBezTo>
                    <a:pt x="16" y="10"/>
                    <a:pt x="13" y="14"/>
                    <a:pt x="12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216" y="4096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32 w 48"/>
                <a:gd name="T3" fmla="*/ 12 h 55"/>
                <a:gd name="T4" fmla="*/ 32 w 48"/>
                <a:gd name="T5" fmla="*/ 55 h 55"/>
                <a:gd name="T6" fmla="*/ 16 w 48"/>
                <a:gd name="T7" fmla="*/ 55 h 55"/>
                <a:gd name="T8" fmla="*/ 16 w 48"/>
                <a:gd name="T9" fmla="*/ 12 h 55"/>
                <a:gd name="T10" fmla="*/ 0 w 48"/>
                <a:gd name="T11" fmla="*/ 12 h 55"/>
                <a:gd name="T12" fmla="*/ 0 w 48"/>
                <a:gd name="T13" fmla="*/ 0 h 55"/>
                <a:gd name="T14" fmla="*/ 48 w 48"/>
                <a:gd name="T15" fmla="*/ 0 h 55"/>
                <a:gd name="T16" fmla="*/ 48 w 4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32" y="12"/>
                  </a:lnTo>
                  <a:lnTo>
                    <a:pt x="32" y="55"/>
                  </a:lnTo>
                  <a:lnTo>
                    <a:pt x="16" y="55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4990" y="305538"/>
            <a:ext cx="632048" cy="6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9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ia.pavlova@jet.s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>
          <a:xfrm>
            <a:off x="566602" y="1268453"/>
            <a:ext cx="6020717" cy="2046714"/>
          </a:xfrm>
        </p:spPr>
        <p:txBody>
          <a:bodyPr/>
          <a:lstStyle/>
          <a:p>
            <a:r>
              <a:rPr lang="ru-RU" dirty="0"/>
              <a:t>Оценка зрелости ИБ: </a:t>
            </a:r>
            <a:endParaRPr lang="ru-RU" dirty="0" smtClean="0"/>
          </a:p>
          <a:p>
            <a:r>
              <a:rPr lang="ru-RU" sz="2800" dirty="0" smtClean="0"/>
              <a:t>обзор </a:t>
            </a:r>
            <a:r>
              <a:rPr lang="ru-RU" sz="2800" dirty="0"/>
              <a:t>методик, </a:t>
            </a:r>
            <a:endParaRPr lang="en-US" sz="2800" dirty="0" smtClean="0"/>
          </a:p>
          <a:p>
            <a:r>
              <a:rPr lang="ru-RU" sz="2800" dirty="0" smtClean="0"/>
              <a:t>их недостатки и преимущества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кому </a:t>
            </a:r>
            <a:r>
              <a:rPr lang="ru-RU" sz="2800" dirty="0"/>
              <a:t>может быть полезно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5"/>
          </p:nvPr>
        </p:nvSpPr>
        <p:spPr>
          <a:xfrm>
            <a:off x="572329" y="3716084"/>
            <a:ext cx="7014625" cy="584775"/>
          </a:xfrm>
        </p:spPr>
        <p:txBody>
          <a:bodyPr/>
          <a:lstStyle/>
          <a:p>
            <a:r>
              <a:rPr lang="ru-RU" dirty="0"/>
              <a:t>Ирина </a:t>
            </a:r>
            <a:r>
              <a:rPr lang="ru-RU" dirty="0" smtClean="0"/>
              <a:t>Павлова</a:t>
            </a:r>
          </a:p>
          <a:p>
            <a:endParaRPr lang="ru-RU" dirty="0"/>
          </a:p>
          <a:p>
            <a:r>
              <a:rPr lang="ru-RU" b="1" dirty="0"/>
              <a:t>Ведущий </a:t>
            </a:r>
            <a:r>
              <a:rPr lang="ru-RU" b="1" dirty="0" smtClean="0"/>
              <a:t>консультант </a:t>
            </a:r>
          </a:p>
          <a:p>
            <a:r>
              <a:rPr lang="ru-RU" b="1" dirty="0" smtClean="0"/>
              <a:t>по </a:t>
            </a:r>
            <a:r>
              <a:rPr lang="ru-RU" b="1" dirty="0"/>
              <a:t>информационной </a:t>
            </a:r>
            <a:r>
              <a:rPr lang="ru-RU" b="1" dirty="0" smtClean="0"/>
              <a:t>безопасности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198269" y="3189250"/>
            <a:ext cx="1080000" cy="1080000"/>
            <a:chOff x="2422373" y="463178"/>
            <a:chExt cx="1510666" cy="1506059"/>
          </a:xfrm>
        </p:grpSpPr>
        <p:sp>
          <p:nvSpPr>
            <p:cNvPr id="9" name="Овал 8"/>
            <p:cNvSpPr/>
            <p:nvPr/>
          </p:nvSpPr>
          <p:spPr>
            <a:xfrm>
              <a:off x="2441827" y="480328"/>
              <a:ext cx="1471758" cy="14717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662088" y="700589"/>
              <a:ext cx="1031236" cy="1031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200567" y="463179"/>
              <a:ext cx="419279" cy="294540"/>
            </a:xfrm>
            <a:custGeom>
              <a:avLst/>
              <a:gdLst>
                <a:gd name="connsiteX0" fmla="*/ 0 w 419279"/>
                <a:gd name="connsiteY0" fmla="*/ 0 h 294540"/>
                <a:gd name="connsiteX1" fmla="*/ 129366 w 419279"/>
                <a:gd name="connsiteY1" fmla="*/ 13041 h 294540"/>
                <a:gd name="connsiteX2" fmla="*/ 395679 w 419279"/>
                <a:gd name="connsiteY2" fmla="*/ 124160 h 294540"/>
                <a:gd name="connsiteX3" fmla="*/ 419279 w 419279"/>
                <a:gd name="connsiteY3" fmla="*/ 142140 h 294540"/>
                <a:gd name="connsiteX4" fmla="*/ 302307 w 419279"/>
                <a:gd name="connsiteY4" fmla="*/ 294540 h 294540"/>
                <a:gd name="connsiteX5" fmla="*/ 289020 w 419279"/>
                <a:gd name="connsiteY5" fmla="*/ 284418 h 294540"/>
                <a:gd name="connsiteX6" fmla="*/ 90574 w 419279"/>
                <a:gd name="connsiteY6" fmla="*/ 201615 h 294540"/>
                <a:gd name="connsiteX7" fmla="*/ 0 w 419279"/>
                <a:gd name="connsiteY7" fmla="*/ 192485 h 2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79" h="294540">
                  <a:moveTo>
                    <a:pt x="0" y="0"/>
                  </a:moveTo>
                  <a:lnTo>
                    <a:pt x="129366" y="13041"/>
                  </a:lnTo>
                  <a:cubicBezTo>
                    <a:pt x="226170" y="32850"/>
                    <a:pt x="316229" y="71177"/>
                    <a:pt x="395679" y="124160"/>
                  </a:cubicBezTo>
                  <a:lnTo>
                    <a:pt x="419279" y="142140"/>
                  </a:lnTo>
                  <a:lnTo>
                    <a:pt x="302307" y="294540"/>
                  </a:lnTo>
                  <a:lnTo>
                    <a:pt x="289020" y="284418"/>
                  </a:lnTo>
                  <a:cubicBezTo>
                    <a:pt x="229817" y="244937"/>
                    <a:pt x="162709" y="216376"/>
                    <a:pt x="90574" y="201615"/>
                  </a:cubicBezTo>
                  <a:lnTo>
                    <a:pt x="0" y="192485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539241" y="633026"/>
              <a:ext cx="351439" cy="393291"/>
            </a:xfrm>
            <a:custGeom>
              <a:avLst/>
              <a:gdLst>
                <a:gd name="connsiteX0" fmla="*/ 116973 w 351439"/>
                <a:gd name="connsiteY0" fmla="*/ 0 h 393291"/>
                <a:gd name="connsiteX1" fmla="*/ 132776 w 351439"/>
                <a:gd name="connsiteY1" fmla="*/ 12039 h 393291"/>
                <a:gd name="connsiteX2" fmla="*/ 347966 w 351439"/>
                <a:gd name="connsiteY2" fmla="*/ 323473 h 393291"/>
                <a:gd name="connsiteX3" fmla="*/ 351439 w 351439"/>
                <a:gd name="connsiteY3" fmla="*/ 336329 h 393291"/>
                <a:gd name="connsiteX4" fmla="*/ 168142 w 351439"/>
                <a:gd name="connsiteY4" fmla="*/ 393291 h 393291"/>
                <a:gd name="connsiteX5" fmla="*/ 167161 w 351439"/>
                <a:gd name="connsiteY5" fmla="*/ 389656 h 393291"/>
                <a:gd name="connsiteX6" fmla="*/ 6808 w 351439"/>
                <a:gd name="connsiteY6" fmla="*/ 157586 h 393291"/>
                <a:gd name="connsiteX7" fmla="*/ 0 w 351439"/>
                <a:gd name="connsiteY7" fmla="*/ 152400 h 3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439" h="393291">
                  <a:moveTo>
                    <a:pt x="116973" y="0"/>
                  </a:moveTo>
                  <a:lnTo>
                    <a:pt x="132776" y="12039"/>
                  </a:lnTo>
                  <a:cubicBezTo>
                    <a:pt x="228707" y="95138"/>
                    <a:pt x="303489" y="202001"/>
                    <a:pt x="347966" y="323473"/>
                  </a:cubicBezTo>
                  <a:lnTo>
                    <a:pt x="351439" y="336329"/>
                  </a:lnTo>
                  <a:lnTo>
                    <a:pt x="168142" y="393291"/>
                  </a:lnTo>
                  <a:lnTo>
                    <a:pt x="167161" y="389656"/>
                  </a:lnTo>
                  <a:cubicBezTo>
                    <a:pt x="134018" y="299140"/>
                    <a:pt x="78293" y="219509"/>
                    <a:pt x="6808" y="157586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719313" y="1013523"/>
              <a:ext cx="213726" cy="404975"/>
            </a:xfrm>
            <a:custGeom>
              <a:avLst/>
              <a:gdLst>
                <a:gd name="connsiteX0" fmla="*/ 183296 w 213726"/>
                <a:gd name="connsiteY0" fmla="*/ 0 h 404975"/>
                <a:gd name="connsiteX1" fmla="*/ 201929 w 213726"/>
                <a:gd name="connsiteY1" fmla="*/ 68979 h 404975"/>
                <a:gd name="connsiteX2" fmla="*/ 213726 w 213726"/>
                <a:gd name="connsiteY2" fmla="*/ 202685 h 404975"/>
                <a:gd name="connsiteX3" fmla="*/ 195425 w 213726"/>
                <a:gd name="connsiteY3" fmla="*/ 368694 h 404975"/>
                <a:gd name="connsiteX4" fmla="*/ 183048 w 213726"/>
                <a:gd name="connsiteY4" fmla="*/ 404975 h 404975"/>
                <a:gd name="connsiteX5" fmla="*/ 181 w 213726"/>
                <a:gd name="connsiteY5" fmla="*/ 348147 h 404975"/>
                <a:gd name="connsiteX6" fmla="*/ 7604 w 213726"/>
                <a:gd name="connsiteY6" fmla="*/ 326389 h 404975"/>
                <a:gd name="connsiteX7" fmla="*/ 21241 w 213726"/>
                <a:gd name="connsiteY7" fmla="*/ 202685 h 404975"/>
                <a:gd name="connsiteX8" fmla="*/ 12450 w 213726"/>
                <a:gd name="connsiteY8" fmla="*/ 103052 h 404975"/>
                <a:gd name="connsiteX9" fmla="*/ 0 w 213726"/>
                <a:gd name="connsiteY9" fmla="*/ 56962 h 4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26" h="404975">
                  <a:moveTo>
                    <a:pt x="183296" y="0"/>
                  </a:moveTo>
                  <a:lnTo>
                    <a:pt x="201929" y="68979"/>
                  </a:lnTo>
                  <a:cubicBezTo>
                    <a:pt x="209681" y="112377"/>
                    <a:pt x="213726" y="157058"/>
                    <a:pt x="213726" y="202685"/>
                  </a:cubicBezTo>
                  <a:cubicBezTo>
                    <a:pt x="213726" y="259719"/>
                    <a:pt x="207405" y="315276"/>
                    <a:pt x="195425" y="368694"/>
                  </a:cubicBezTo>
                  <a:lnTo>
                    <a:pt x="183048" y="404975"/>
                  </a:lnTo>
                  <a:lnTo>
                    <a:pt x="181" y="348147"/>
                  </a:lnTo>
                  <a:lnTo>
                    <a:pt x="7604" y="326389"/>
                  </a:lnTo>
                  <a:cubicBezTo>
                    <a:pt x="16531" y="286584"/>
                    <a:pt x="21241" y="245184"/>
                    <a:pt x="21241" y="202685"/>
                  </a:cubicBezTo>
                  <a:cubicBezTo>
                    <a:pt x="21241" y="168686"/>
                    <a:pt x="18227" y="135390"/>
                    <a:pt x="12450" y="103052"/>
                  </a:cubicBezTo>
                  <a:lnTo>
                    <a:pt x="0" y="56962"/>
                  </a:ln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36555" y="1404955"/>
              <a:ext cx="351041" cy="396624"/>
            </a:xfrm>
            <a:custGeom>
              <a:avLst/>
              <a:gdLst>
                <a:gd name="connsiteX0" fmla="*/ 168174 w 351041"/>
                <a:gd name="connsiteY0" fmla="*/ 0 h 396624"/>
                <a:gd name="connsiteX1" fmla="*/ 351041 w 351041"/>
                <a:gd name="connsiteY1" fmla="*/ 56829 h 396624"/>
                <a:gd name="connsiteX2" fmla="*/ 325930 w 351041"/>
                <a:gd name="connsiteY2" fmla="*/ 130437 h 396624"/>
                <a:gd name="connsiteX3" fmla="*/ 135461 w 351041"/>
                <a:gd name="connsiteY3" fmla="*/ 382395 h 396624"/>
                <a:gd name="connsiteX4" fmla="*/ 115946 w 351041"/>
                <a:gd name="connsiteY4" fmla="*/ 396624 h 396624"/>
                <a:gd name="connsiteX5" fmla="*/ 0 w 351041"/>
                <a:gd name="connsiteY5" fmla="*/ 243770 h 396624"/>
                <a:gd name="connsiteX6" fmla="*/ 9494 w 351041"/>
                <a:gd name="connsiteY6" fmla="*/ 236848 h 396624"/>
                <a:gd name="connsiteX7" fmla="*/ 151425 w 351041"/>
                <a:gd name="connsiteY7" fmla="*/ 49098 h 39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41" h="396624">
                  <a:moveTo>
                    <a:pt x="168174" y="0"/>
                  </a:moveTo>
                  <a:lnTo>
                    <a:pt x="351041" y="56829"/>
                  </a:lnTo>
                  <a:lnTo>
                    <a:pt x="325930" y="130437"/>
                  </a:lnTo>
                  <a:cubicBezTo>
                    <a:pt x="280660" y="227394"/>
                    <a:pt x="215404" y="313146"/>
                    <a:pt x="135461" y="382395"/>
                  </a:cubicBezTo>
                  <a:lnTo>
                    <a:pt x="115946" y="396624"/>
                  </a:lnTo>
                  <a:lnTo>
                    <a:pt x="0" y="243770"/>
                  </a:lnTo>
                  <a:lnTo>
                    <a:pt x="9494" y="236848"/>
                  </a:lnTo>
                  <a:cubicBezTo>
                    <a:pt x="69065" y="185246"/>
                    <a:pt x="117691" y="121347"/>
                    <a:pt x="151425" y="49098"/>
                  </a:cubicBez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00567" y="1675666"/>
              <a:ext cx="414985" cy="293571"/>
            </a:xfrm>
            <a:custGeom>
              <a:avLst/>
              <a:gdLst>
                <a:gd name="connsiteX0" fmla="*/ 299039 w 414985"/>
                <a:gd name="connsiteY0" fmla="*/ 0 h 293571"/>
                <a:gd name="connsiteX1" fmla="*/ 414985 w 414985"/>
                <a:gd name="connsiteY1" fmla="*/ 152854 h 293571"/>
                <a:gd name="connsiteX2" fmla="*/ 368808 w 414985"/>
                <a:gd name="connsiteY2" fmla="*/ 186523 h 293571"/>
                <a:gd name="connsiteX3" fmla="*/ 129366 w 414985"/>
                <a:gd name="connsiteY3" fmla="*/ 280529 h 293571"/>
                <a:gd name="connsiteX4" fmla="*/ 0 w 414985"/>
                <a:gd name="connsiteY4" fmla="*/ 293571 h 293571"/>
                <a:gd name="connsiteX5" fmla="*/ 0 w 414985"/>
                <a:gd name="connsiteY5" fmla="*/ 101086 h 293571"/>
                <a:gd name="connsiteX6" fmla="*/ 90574 w 414985"/>
                <a:gd name="connsiteY6" fmla="*/ 91955 h 293571"/>
                <a:gd name="connsiteX7" fmla="*/ 268997 w 414985"/>
                <a:gd name="connsiteY7" fmla="*/ 21905 h 29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85" h="293571">
                  <a:moveTo>
                    <a:pt x="299039" y="0"/>
                  </a:moveTo>
                  <a:lnTo>
                    <a:pt x="414985" y="152854"/>
                  </a:lnTo>
                  <a:lnTo>
                    <a:pt x="368808" y="186523"/>
                  </a:lnTo>
                  <a:cubicBezTo>
                    <a:pt x="296133" y="230682"/>
                    <a:pt x="215414" y="262921"/>
                    <a:pt x="129366" y="280529"/>
                  </a:cubicBezTo>
                  <a:lnTo>
                    <a:pt x="0" y="293571"/>
                  </a:lnTo>
                  <a:lnTo>
                    <a:pt x="0" y="101086"/>
                  </a:lnTo>
                  <a:lnTo>
                    <a:pt x="90574" y="91955"/>
                  </a:lnTo>
                  <a:cubicBezTo>
                    <a:pt x="154694" y="78834"/>
                    <a:pt x="214842" y="54810"/>
                    <a:pt x="268997" y="21905"/>
                  </a:cubicBez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738189" y="1676692"/>
              <a:ext cx="462379" cy="292544"/>
            </a:xfrm>
            <a:custGeom>
              <a:avLst/>
              <a:gdLst>
                <a:gd name="connsiteX0" fmla="*/ 462378 w 462379"/>
                <a:gd name="connsiteY0" fmla="*/ 100059 h 292544"/>
                <a:gd name="connsiteX1" fmla="*/ 462379 w 462379"/>
                <a:gd name="connsiteY1" fmla="*/ 100059 h 292544"/>
                <a:gd name="connsiteX2" fmla="*/ 462379 w 462379"/>
                <a:gd name="connsiteY2" fmla="*/ 292544 h 292544"/>
                <a:gd name="connsiteX3" fmla="*/ 462378 w 462379"/>
                <a:gd name="connsiteY3" fmla="*/ 292544 h 292544"/>
                <a:gd name="connsiteX4" fmla="*/ 116972 w 462379"/>
                <a:gd name="connsiteY4" fmla="*/ 0 h 292544"/>
                <a:gd name="connsiteX5" fmla="*/ 127638 w 462379"/>
                <a:gd name="connsiteY5" fmla="*/ 8126 h 292544"/>
                <a:gd name="connsiteX6" fmla="*/ 326085 w 462379"/>
                <a:gd name="connsiteY6" fmla="*/ 90928 h 292544"/>
                <a:gd name="connsiteX7" fmla="*/ 416659 w 462379"/>
                <a:gd name="connsiteY7" fmla="*/ 100059 h 292544"/>
                <a:gd name="connsiteX8" fmla="*/ 416659 w 462379"/>
                <a:gd name="connsiteY8" fmla="*/ 292544 h 292544"/>
                <a:gd name="connsiteX9" fmla="*/ 287292 w 462379"/>
                <a:gd name="connsiteY9" fmla="*/ 279502 h 292544"/>
                <a:gd name="connsiteX10" fmla="*/ 20980 w 462379"/>
                <a:gd name="connsiteY10" fmla="*/ 168383 h 292544"/>
                <a:gd name="connsiteX11" fmla="*/ 0 w 462379"/>
                <a:gd name="connsiteY11" fmla="*/ 152400 h 29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379" h="292544">
                  <a:moveTo>
                    <a:pt x="462378" y="100059"/>
                  </a:moveTo>
                  <a:lnTo>
                    <a:pt x="462379" y="100059"/>
                  </a:lnTo>
                  <a:lnTo>
                    <a:pt x="462379" y="292544"/>
                  </a:lnTo>
                  <a:lnTo>
                    <a:pt x="462378" y="292544"/>
                  </a:lnTo>
                  <a:close/>
                  <a:moveTo>
                    <a:pt x="116972" y="0"/>
                  </a:moveTo>
                  <a:lnTo>
                    <a:pt x="127638" y="8126"/>
                  </a:lnTo>
                  <a:cubicBezTo>
                    <a:pt x="186841" y="47607"/>
                    <a:pt x="253950" y="76167"/>
                    <a:pt x="326085" y="90928"/>
                  </a:cubicBezTo>
                  <a:lnTo>
                    <a:pt x="416659" y="100059"/>
                  </a:lnTo>
                  <a:lnTo>
                    <a:pt x="416659" y="292544"/>
                  </a:lnTo>
                  <a:lnTo>
                    <a:pt x="287292" y="279502"/>
                  </a:lnTo>
                  <a:cubicBezTo>
                    <a:pt x="190488" y="259693"/>
                    <a:pt x="100430" y="221366"/>
                    <a:pt x="20980" y="168383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464062" y="1403610"/>
              <a:ext cx="354731" cy="397777"/>
            </a:xfrm>
            <a:custGeom>
              <a:avLst/>
              <a:gdLst>
                <a:gd name="connsiteX0" fmla="*/ 183296 w 354731"/>
                <a:gd name="connsiteY0" fmla="*/ 0 h 397777"/>
                <a:gd name="connsiteX1" fmla="*/ 184951 w 354731"/>
                <a:gd name="connsiteY1" fmla="*/ 6124 h 397777"/>
                <a:gd name="connsiteX2" fmla="*/ 345303 w 354731"/>
                <a:gd name="connsiteY2" fmla="*/ 238194 h 397777"/>
                <a:gd name="connsiteX3" fmla="*/ 354731 w 354731"/>
                <a:gd name="connsiteY3" fmla="*/ 245377 h 397777"/>
                <a:gd name="connsiteX4" fmla="*/ 237759 w 354731"/>
                <a:gd name="connsiteY4" fmla="*/ 397777 h 397777"/>
                <a:gd name="connsiteX5" fmla="*/ 219336 w 354731"/>
                <a:gd name="connsiteY5" fmla="*/ 383741 h 397777"/>
                <a:gd name="connsiteX6" fmla="*/ 4146 w 354731"/>
                <a:gd name="connsiteY6" fmla="*/ 72307 h 397777"/>
                <a:gd name="connsiteX7" fmla="*/ 0 w 354731"/>
                <a:gd name="connsiteY7" fmla="*/ 56961 h 39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731" h="397777">
                  <a:moveTo>
                    <a:pt x="183296" y="0"/>
                  </a:moveTo>
                  <a:lnTo>
                    <a:pt x="184951" y="6124"/>
                  </a:lnTo>
                  <a:cubicBezTo>
                    <a:pt x="218093" y="96641"/>
                    <a:pt x="273819" y="176272"/>
                    <a:pt x="345303" y="238194"/>
                  </a:cubicBezTo>
                  <a:lnTo>
                    <a:pt x="354731" y="245377"/>
                  </a:lnTo>
                  <a:lnTo>
                    <a:pt x="237759" y="397777"/>
                  </a:lnTo>
                  <a:lnTo>
                    <a:pt x="219336" y="383741"/>
                  </a:lnTo>
                  <a:cubicBezTo>
                    <a:pt x="123405" y="300643"/>
                    <a:pt x="48623" y="193779"/>
                    <a:pt x="4146" y="72307"/>
                  </a:cubicBezTo>
                  <a:lnTo>
                    <a:pt x="0" y="56961"/>
                  </a:ln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422373" y="1015782"/>
              <a:ext cx="213054" cy="400620"/>
            </a:xfrm>
            <a:custGeom>
              <a:avLst/>
              <a:gdLst>
                <a:gd name="connsiteX0" fmla="*/ 30042 w 213054"/>
                <a:gd name="connsiteY0" fmla="*/ 0 h 400620"/>
                <a:gd name="connsiteX1" fmla="*/ 212909 w 213054"/>
                <a:gd name="connsiteY1" fmla="*/ 56829 h 400620"/>
                <a:gd name="connsiteX2" fmla="*/ 206122 w 213054"/>
                <a:gd name="connsiteY2" fmla="*/ 76721 h 400620"/>
                <a:gd name="connsiteX3" fmla="*/ 192485 w 213054"/>
                <a:gd name="connsiteY3" fmla="*/ 200425 h 400620"/>
                <a:gd name="connsiteX4" fmla="*/ 201276 w 213054"/>
                <a:gd name="connsiteY4" fmla="*/ 300058 h 400620"/>
                <a:gd name="connsiteX5" fmla="*/ 213054 w 213054"/>
                <a:gd name="connsiteY5" fmla="*/ 343659 h 400620"/>
                <a:gd name="connsiteX6" fmla="*/ 29758 w 213054"/>
                <a:gd name="connsiteY6" fmla="*/ 400620 h 400620"/>
                <a:gd name="connsiteX7" fmla="*/ 11798 w 213054"/>
                <a:gd name="connsiteY7" fmla="*/ 334132 h 400620"/>
                <a:gd name="connsiteX8" fmla="*/ 0 w 213054"/>
                <a:gd name="connsiteY8" fmla="*/ 200425 h 400620"/>
                <a:gd name="connsiteX9" fmla="*/ 18301 w 213054"/>
                <a:gd name="connsiteY9" fmla="*/ 34416 h 40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54" h="400620">
                  <a:moveTo>
                    <a:pt x="30042" y="0"/>
                  </a:moveTo>
                  <a:lnTo>
                    <a:pt x="212909" y="56829"/>
                  </a:lnTo>
                  <a:lnTo>
                    <a:pt x="206122" y="76721"/>
                  </a:lnTo>
                  <a:cubicBezTo>
                    <a:pt x="197195" y="116527"/>
                    <a:pt x="192485" y="157926"/>
                    <a:pt x="192485" y="200425"/>
                  </a:cubicBezTo>
                  <a:cubicBezTo>
                    <a:pt x="192485" y="234425"/>
                    <a:pt x="195500" y="267720"/>
                    <a:pt x="201276" y="300058"/>
                  </a:cubicBezTo>
                  <a:lnTo>
                    <a:pt x="213054" y="343659"/>
                  </a:lnTo>
                  <a:lnTo>
                    <a:pt x="29758" y="400620"/>
                  </a:lnTo>
                  <a:lnTo>
                    <a:pt x="11798" y="334132"/>
                  </a:lnTo>
                  <a:cubicBezTo>
                    <a:pt x="4046" y="290734"/>
                    <a:pt x="0" y="246052"/>
                    <a:pt x="0" y="200425"/>
                  </a:cubicBezTo>
                  <a:cubicBezTo>
                    <a:pt x="0" y="143392"/>
                    <a:pt x="6321" y="87835"/>
                    <a:pt x="18301" y="34416"/>
                  </a:cubicBez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467181" y="628888"/>
              <a:ext cx="354348" cy="400436"/>
            </a:xfrm>
            <a:custGeom>
              <a:avLst/>
              <a:gdLst>
                <a:gd name="connsiteX0" fmla="*/ 238402 w 354348"/>
                <a:gd name="connsiteY0" fmla="*/ 0 h 400436"/>
                <a:gd name="connsiteX1" fmla="*/ 354348 w 354348"/>
                <a:gd name="connsiteY1" fmla="*/ 152854 h 400436"/>
                <a:gd name="connsiteX2" fmla="*/ 342183 w 354348"/>
                <a:gd name="connsiteY2" fmla="*/ 161723 h 400436"/>
                <a:gd name="connsiteX3" fmla="*/ 200252 w 354348"/>
                <a:gd name="connsiteY3" fmla="*/ 349474 h 400436"/>
                <a:gd name="connsiteX4" fmla="*/ 182867 w 354348"/>
                <a:gd name="connsiteY4" fmla="*/ 400436 h 400436"/>
                <a:gd name="connsiteX5" fmla="*/ 0 w 354348"/>
                <a:gd name="connsiteY5" fmla="*/ 343608 h 400436"/>
                <a:gd name="connsiteX6" fmla="*/ 25747 w 354348"/>
                <a:gd name="connsiteY6" fmla="*/ 268134 h 400436"/>
                <a:gd name="connsiteX7" fmla="*/ 216216 w 354348"/>
                <a:gd name="connsiteY7" fmla="*/ 16176 h 4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48" h="400436">
                  <a:moveTo>
                    <a:pt x="238402" y="0"/>
                  </a:moveTo>
                  <a:lnTo>
                    <a:pt x="354348" y="152854"/>
                  </a:lnTo>
                  <a:lnTo>
                    <a:pt x="342183" y="161723"/>
                  </a:lnTo>
                  <a:cubicBezTo>
                    <a:pt x="282613" y="213325"/>
                    <a:pt x="233986" y="277225"/>
                    <a:pt x="200252" y="349474"/>
                  </a:cubicBezTo>
                  <a:lnTo>
                    <a:pt x="182867" y="400436"/>
                  </a:lnTo>
                  <a:lnTo>
                    <a:pt x="0" y="343608"/>
                  </a:lnTo>
                  <a:lnTo>
                    <a:pt x="25747" y="268134"/>
                  </a:lnTo>
                  <a:cubicBezTo>
                    <a:pt x="71017" y="171177"/>
                    <a:pt x="136273" y="85425"/>
                    <a:pt x="216216" y="16176"/>
                  </a:cubicBez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42533" y="463178"/>
              <a:ext cx="412315" cy="291624"/>
            </a:xfrm>
            <a:custGeom>
              <a:avLst/>
              <a:gdLst>
                <a:gd name="connsiteX0" fmla="*/ 412315 w 412315"/>
                <a:gd name="connsiteY0" fmla="*/ 0 h 291624"/>
                <a:gd name="connsiteX1" fmla="*/ 412315 w 412315"/>
                <a:gd name="connsiteY1" fmla="*/ 192486 h 291624"/>
                <a:gd name="connsiteX2" fmla="*/ 321741 w 412315"/>
                <a:gd name="connsiteY2" fmla="*/ 201616 h 291624"/>
                <a:gd name="connsiteX3" fmla="*/ 143317 w 412315"/>
                <a:gd name="connsiteY3" fmla="*/ 271667 h 291624"/>
                <a:gd name="connsiteX4" fmla="*/ 115946 w 412315"/>
                <a:gd name="connsiteY4" fmla="*/ 291624 h 291624"/>
                <a:gd name="connsiteX5" fmla="*/ 0 w 412315"/>
                <a:gd name="connsiteY5" fmla="*/ 138770 h 291624"/>
                <a:gd name="connsiteX6" fmla="*/ 43506 w 412315"/>
                <a:gd name="connsiteY6" fmla="*/ 107048 h 291624"/>
                <a:gd name="connsiteX7" fmla="*/ 282948 w 412315"/>
                <a:gd name="connsiteY7" fmla="*/ 13042 h 29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315" h="291624">
                  <a:moveTo>
                    <a:pt x="412315" y="0"/>
                  </a:moveTo>
                  <a:lnTo>
                    <a:pt x="412315" y="192486"/>
                  </a:lnTo>
                  <a:lnTo>
                    <a:pt x="321741" y="201616"/>
                  </a:lnTo>
                  <a:cubicBezTo>
                    <a:pt x="257621" y="214737"/>
                    <a:pt x="197472" y="238761"/>
                    <a:pt x="143317" y="271667"/>
                  </a:cubicBezTo>
                  <a:lnTo>
                    <a:pt x="115946" y="291624"/>
                  </a:lnTo>
                  <a:lnTo>
                    <a:pt x="0" y="138770"/>
                  </a:lnTo>
                  <a:lnTo>
                    <a:pt x="43506" y="107048"/>
                  </a:lnTo>
                  <a:cubicBezTo>
                    <a:pt x="116182" y="62890"/>
                    <a:pt x="196900" y="30650"/>
                    <a:pt x="282948" y="13042"/>
                  </a:cubicBezTo>
                  <a:close/>
                </a:path>
              </a:pathLst>
            </a:custGeom>
            <a:solidFill>
              <a:srgbClr val="00C3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>
              <a:spLocks noChangeAspect="1"/>
            </p:cNvSpPr>
            <p:nvPr/>
          </p:nvSpPr>
          <p:spPr>
            <a:xfrm>
              <a:off x="2809301" y="1076747"/>
              <a:ext cx="736810" cy="278920"/>
            </a:xfrm>
            <a:custGeom>
              <a:avLst/>
              <a:gdLst>
                <a:gd name="connsiteX0" fmla="*/ 929952 w 1020328"/>
                <a:gd name="connsiteY0" fmla="*/ 236228 h 386246"/>
                <a:gd name="connsiteX1" fmla="*/ 892187 w 1020328"/>
                <a:gd name="connsiteY1" fmla="*/ 289099 h 386246"/>
                <a:gd name="connsiteX2" fmla="*/ 928910 w 1020328"/>
                <a:gd name="connsiteY2" fmla="*/ 339105 h 386246"/>
                <a:gd name="connsiteX3" fmla="*/ 965894 w 1020328"/>
                <a:gd name="connsiteY3" fmla="*/ 287015 h 386246"/>
                <a:gd name="connsiteX4" fmla="*/ 955997 w 1020328"/>
                <a:gd name="connsiteY4" fmla="*/ 249510 h 386246"/>
                <a:gd name="connsiteX5" fmla="*/ 929952 w 1020328"/>
                <a:gd name="connsiteY5" fmla="*/ 236228 h 386246"/>
                <a:gd name="connsiteX6" fmla="*/ 932296 w 1020328"/>
                <a:gd name="connsiteY6" fmla="*/ 190388 h 386246"/>
                <a:gd name="connsiteX7" fmla="*/ 997148 w 1020328"/>
                <a:gd name="connsiteY7" fmla="*/ 214871 h 386246"/>
                <a:gd name="connsiteX8" fmla="*/ 1020328 w 1020328"/>
                <a:gd name="connsiteY8" fmla="*/ 284150 h 386246"/>
                <a:gd name="connsiteX9" fmla="*/ 994544 w 1020328"/>
                <a:gd name="connsiteY9" fmla="*/ 357597 h 386246"/>
                <a:gd name="connsiteX10" fmla="*/ 925785 w 1020328"/>
                <a:gd name="connsiteY10" fmla="*/ 384944 h 386246"/>
                <a:gd name="connsiteX11" fmla="*/ 861584 w 1020328"/>
                <a:gd name="connsiteY11" fmla="*/ 359681 h 386246"/>
                <a:gd name="connsiteX12" fmla="*/ 837232 w 1020328"/>
                <a:gd name="connsiteY12" fmla="*/ 291703 h 386246"/>
                <a:gd name="connsiteX13" fmla="*/ 863147 w 1020328"/>
                <a:gd name="connsiteY13" fmla="*/ 217736 h 386246"/>
                <a:gd name="connsiteX14" fmla="*/ 932296 w 1020328"/>
                <a:gd name="connsiteY14" fmla="*/ 190388 h 386246"/>
                <a:gd name="connsiteX15" fmla="*/ 431638 w 1020328"/>
                <a:gd name="connsiteY15" fmla="*/ 62768 h 386246"/>
                <a:gd name="connsiteX16" fmla="*/ 378246 w 1020328"/>
                <a:gd name="connsiteY16" fmla="*/ 196900 h 386246"/>
                <a:gd name="connsiteX17" fmla="*/ 430597 w 1020328"/>
                <a:gd name="connsiteY17" fmla="*/ 323218 h 386246"/>
                <a:gd name="connsiteX18" fmla="*/ 481645 w 1020328"/>
                <a:gd name="connsiteY18" fmla="*/ 192993 h 386246"/>
                <a:gd name="connsiteX19" fmla="*/ 431638 w 1020328"/>
                <a:gd name="connsiteY19" fmla="*/ 62768 h 386246"/>
                <a:gd name="connsiteX20" fmla="*/ 698152 w 1020328"/>
                <a:gd name="connsiteY20" fmla="*/ 46881 h 386246"/>
                <a:gd name="connsiteX21" fmla="*/ 660127 w 1020328"/>
                <a:gd name="connsiteY21" fmla="*/ 99752 h 386246"/>
                <a:gd name="connsiteX22" fmla="*/ 696329 w 1020328"/>
                <a:gd name="connsiteY22" fmla="*/ 149758 h 386246"/>
                <a:gd name="connsiteX23" fmla="*/ 733313 w 1020328"/>
                <a:gd name="connsiteY23" fmla="*/ 97669 h 386246"/>
                <a:gd name="connsiteX24" fmla="*/ 698152 w 1020328"/>
                <a:gd name="connsiteY24" fmla="*/ 46881 h 386246"/>
                <a:gd name="connsiteX25" fmla="*/ 901824 w 1020328"/>
                <a:gd name="connsiteY25" fmla="*/ 6251 h 386246"/>
                <a:gd name="connsiteX26" fmla="*/ 965894 w 1020328"/>
                <a:gd name="connsiteY26" fmla="*/ 6251 h 386246"/>
                <a:gd name="connsiteX27" fmla="*/ 722635 w 1020328"/>
                <a:gd name="connsiteY27" fmla="*/ 379735 h 386246"/>
                <a:gd name="connsiteX28" fmla="*/ 659085 w 1020328"/>
                <a:gd name="connsiteY28" fmla="*/ 379735 h 386246"/>
                <a:gd name="connsiteX29" fmla="*/ 699715 w 1020328"/>
                <a:gd name="connsiteY29" fmla="*/ 1042 h 386246"/>
                <a:gd name="connsiteX30" fmla="*/ 764437 w 1020328"/>
                <a:gd name="connsiteY30" fmla="*/ 25785 h 386246"/>
                <a:gd name="connsiteX31" fmla="*/ 787747 w 1020328"/>
                <a:gd name="connsiteY31" fmla="*/ 95325 h 386246"/>
                <a:gd name="connsiteX32" fmla="*/ 761962 w 1020328"/>
                <a:gd name="connsiteY32" fmla="*/ 168511 h 386246"/>
                <a:gd name="connsiteX33" fmla="*/ 693204 w 1020328"/>
                <a:gd name="connsiteY33" fmla="*/ 195597 h 386246"/>
                <a:gd name="connsiteX34" fmla="*/ 629003 w 1020328"/>
                <a:gd name="connsiteY34" fmla="*/ 170334 h 386246"/>
                <a:gd name="connsiteX35" fmla="*/ 604651 w 1020328"/>
                <a:gd name="connsiteY35" fmla="*/ 102357 h 386246"/>
                <a:gd name="connsiteX36" fmla="*/ 630566 w 1020328"/>
                <a:gd name="connsiteY36" fmla="*/ 28389 h 386246"/>
                <a:gd name="connsiteX37" fmla="*/ 699715 w 1020328"/>
                <a:gd name="connsiteY37" fmla="*/ 1042 h 386246"/>
                <a:gd name="connsiteX38" fmla="*/ 435285 w 1020328"/>
                <a:gd name="connsiteY38" fmla="*/ 0 h 386246"/>
                <a:gd name="connsiteX39" fmla="*/ 565509 w 1020328"/>
                <a:gd name="connsiteY39" fmla="*/ 190388 h 386246"/>
                <a:gd name="connsiteX40" fmla="*/ 529958 w 1020328"/>
                <a:gd name="connsiteY40" fmla="*/ 335719 h 386246"/>
                <a:gd name="connsiteX41" fmla="*/ 427992 w 1020328"/>
                <a:gd name="connsiteY41" fmla="*/ 386246 h 386246"/>
                <a:gd name="connsiteX42" fmla="*/ 294642 w 1020328"/>
                <a:gd name="connsiteY42" fmla="*/ 198983 h 386246"/>
                <a:gd name="connsiteX43" fmla="*/ 330714 w 1020328"/>
                <a:gd name="connsiteY43" fmla="*/ 50918 h 386246"/>
                <a:gd name="connsiteX44" fmla="*/ 435285 w 1020328"/>
                <a:gd name="connsiteY44" fmla="*/ 0 h 386246"/>
                <a:gd name="connsiteX45" fmla="*/ 127880 w 1020328"/>
                <a:gd name="connsiteY45" fmla="*/ 0 h 386246"/>
                <a:gd name="connsiteX46" fmla="*/ 217345 w 1020328"/>
                <a:gd name="connsiteY46" fmla="*/ 28780 h 386246"/>
                <a:gd name="connsiteX47" fmla="*/ 249510 w 1020328"/>
                <a:gd name="connsiteY47" fmla="*/ 106524 h 386246"/>
                <a:gd name="connsiteX48" fmla="*/ 171115 w 1020328"/>
                <a:gd name="connsiteY48" fmla="*/ 241697 h 386246"/>
                <a:gd name="connsiteX49" fmla="*/ 94282 w 1020328"/>
                <a:gd name="connsiteY49" fmla="*/ 309935 h 386246"/>
                <a:gd name="connsiteX50" fmla="*/ 94282 w 1020328"/>
                <a:gd name="connsiteY50" fmla="*/ 311497 h 386246"/>
                <a:gd name="connsiteX51" fmla="*/ 245864 w 1020328"/>
                <a:gd name="connsiteY51" fmla="*/ 311497 h 386246"/>
                <a:gd name="connsiteX52" fmla="*/ 245864 w 1020328"/>
                <a:gd name="connsiteY52" fmla="*/ 379735 h 386246"/>
                <a:gd name="connsiteX53" fmla="*/ 0 w 1020328"/>
                <a:gd name="connsiteY53" fmla="*/ 379735 h 386246"/>
                <a:gd name="connsiteX54" fmla="*/ 0 w 1020328"/>
                <a:gd name="connsiteY54" fmla="*/ 315665 h 386246"/>
                <a:gd name="connsiteX55" fmla="*/ 107044 w 1020328"/>
                <a:gd name="connsiteY55" fmla="*/ 213308 h 386246"/>
                <a:gd name="connsiteX56" fmla="*/ 152493 w 1020328"/>
                <a:gd name="connsiteY56" fmla="*/ 161348 h 386246"/>
                <a:gd name="connsiteX57" fmla="*/ 165645 w 1020328"/>
                <a:gd name="connsiteY57" fmla="*/ 117202 h 386246"/>
                <a:gd name="connsiteX58" fmla="*/ 110170 w 1020328"/>
                <a:gd name="connsiteY58" fmla="*/ 65633 h 386246"/>
                <a:gd name="connsiteX59" fmla="*/ 17971 w 1020328"/>
                <a:gd name="connsiteY59" fmla="*/ 103919 h 386246"/>
                <a:gd name="connsiteX60" fmla="*/ 17971 w 1020328"/>
                <a:gd name="connsiteY60" fmla="*/ 31514 h 386246"/>
                <a:gd name="connsiteX61" fmla="*/ 127880 w 1020328"/>
                <a:gd name="connsiteY61" fmla="*/ 0 h 38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020328" h="386246">
                  <a:moveTo>
                    <a:pt x="929952" y="236228"/>
                  </a:moveTo>
                  <a:cubicBezTo>
                    <a:pt x="904775" y="236228"/>
                    <a:pt x="892187" y="253851"/>
                    <a:pt x="892187" y="289099"/>
                  </a:cubicBezTo>
                  <a:cubicBezTo>
                    <a:pt x="892187" y="322436"/>
                    <a:pt x="904428" y="339105"/>
                    <a:pt x="928910" y="339105"/>
                  </a:cubicBezTo>
                  <a:cubicBezTo>
                    <a:pt x="953566" y="339105"/>
                    <a:pt x="965894" y="321742"/>
                    <a:pt x="965894" y="287015"/>
                  </a:cubicBezTo>
                  <a:cubicBezTo>
                    <a:pt x="965894" y="270867"/>
                    <a:pt x="962595" y="258366"/>
                    <a:pt x="955997" y="249510"/>
                  </a:cubicBezTo>
                  <a:cubicBezTo>
                    <a:pt x="949399" y="240655"/>
                    <a:pt x="940717" y="236228"/>
                    <a:pt x="929952" y="236228"/>
                  </a:cubicBezTo>
                  <a:close/>
                  <a:moveTo>
                    <a:pt x="932296" y="190388"/>
                  </a:moveTo>
                  <a:cubicBezTo>
                    <a:pt x="960077" y="190388"/>
                    <a:pt x="981695" y="198549"/>
                    <a:pt x="997148" y="214871"/>
                  </a:cubicBezTo>
                  <a:cubicBezTo>
                    <a:pt x="1012601" y="231192"/>
                    <a:pt x="1020328" y="254285"/>
                    <a:pt x="1020328" y="284150"/>
                  </a:cubicBezTo>
                  <a:cubicBezTo>
                    <a:pt x="1020328" y="314883"/>
                    <a:pt x="1011733" y="339366"/>
                    <a:pt x="994544" y="357597"/>
                  </a:cubicBezTo>
                  <a:cubicBezTo>
                    <a:pt x="977354" y="375828"/>
                    <a:pt x="954434" y="384944"/>
                    <a:pt x="925785" y="384944"/>
                  </a:cubicBezTo>
                  <a:cubicBezTo>
                    <a:pt x="899219" y="384944"/>
                    <a:pt x="877819" y="376523"/>
                    <a:pt x="861584" y="359681"/>
                  </a:cubicBezTo>
                  <a:cubicBezTo>
                    <a:pt x="845350" y="342838"/>
                    <a:pt x="837232" y="320179"/>
                    <a:pt x="837232" y="291703"/>
                  </a:cubicBezTo>
                  <a:cubicBezTo>
                    <a:pt x="837232" y="260623"/>
                    <a:pt x="845871" y="235967"/>
                    <a:pt x="863147" y="217736"/>
                  </a:cubicBezTo>
                  <a:cubicBezTo>
                    <a:pt x="880423" y="199504"/>
                    <a:pt x="903473" y="190388"/>
                    <a:pt x="932296" y="190388"/>
                  </a:cubicBezTo>
                  <a:close/>
                  <a:moveTo>
                    <a:pt x="431638" y="62768"/>
                  </a:moveTo>
                  <a:cubicBezTo>
                    <a:pt x="396044" y="62768"/>
                    <a:pt x="378246" y="107479"/>
                    <a:pt x="378246" y="196900"/>
                  </a:cubicBezTo>
                  <a:cubicBezTo>
                    <a:pt x="378246" y="281112"/>
                    <a:pt x="395696" y="323218"/>
                    <a:pt x="430597" y="323218"/>
                  </a:cubicBezTo>
                  <a:cubicBezTo>
                    <a:pt x="464629" y="323218"/>
                    <a:pt x="481645" y="279809"/>
                    <a:pt x="481645" y="192993"/>
                  </a:cubicBezTo>
                  <a:cubicBezTo>
                    <a:pt x="481645" y="106177"/>
                    <a:pt x="464976" y="62768"/>
                    <a:pt x="431638" y="62768"/>
                  </a:cubicBezTo>
                  <a:close/>
                  <a:moveTo>
                    <a:pt x="698152" y="46881"/>
                  </a:moveTo>
                  <a:cubicBezTo>
                    <a:pt x="672802" y="46881"/>
                    <a:pt x="660127" y="64505"/>
                    <a:pt x="660127" y="99752"/>
                  </a:cubicBezTo>
                  <a:cubicBezTo>
                    <a:pt x="660127" y="133090"/>
                    <a:pt x="672194" y="149758"/>
                    <a:pt x="696329" y="149758"/>
                  </a:cubicBezTo>
                  <a:cubicBezTo>
                    <a:pt x="720985" y="149758"/>
                    <a:pt x="733313" y="132395"/>
                    <a:pt x="733313" y="97669"/>
                  </a:cubicBezTo>
                  <a:cubicBezTo>
                    <a:pt x="733313" y="63810"/>
                    <a:pt x="721593" y="46881"/>
                    <a:pt x="698152" y="46881"/>
                  </a:cubicBezTo>
                  <a:close/>
                  <a:moveTo>
                    <a:pt x="901824" y="6251"/>
                  </a:moveTo>
                  <a:lnTo>
                    <a:pt x="965894" y="6251"/>
                  </a:lnTo>
                  <a:lnTo>
                    <a:pt x="722635" y="379735"/>
                  </a:lnTo>
                  <a:lnTo>
                    <a:pt x="659085" y="379735"/>
                  </a:lnTo>
                  <a:close/>
                  <a:moveTo>
                    <a:pt x="699715" y="1042"/>
                  </a:moveTo>
                  <a:cubicBezTo>
                    <a:pt x="727323" y="1042"/>
                    <a:pt x="748897" y="9289"/>
                    <a:pt x="764437" y="25785"/>
                  </a:cubicBezTo>
                  <a:cubicBezTo>
                    <a:pt x="779977" y="42280"/>
                    <a:pt x="787747" y="65460"/>
                    <a:pt x="787747" y="95325"/>
                  </a:cubicBezTo>
                  <a:cubicBezTo>
                    <a:pt x="787747" y="126058"/>
                    <a:pt x="779152" y="150453"/>
                    <a:pt x="761962" y="168511"/>
                  </a:cubicBezTo>
                  <a:cubicBezTo>
                    <a:pt x="744773" y="186569"/>
                    <a:pt x="721853" y="195597"/>
                    <a:pt x="693204" y="195597"/>
                  </a:cubicBezTo>
                  <a:cubicBezTo>
                    <a:pt x="666638" y="195597"/>
                    <a:pt x="645238" y="187176"/>
                    <a:pt x="629003" y="170334"/>
                  </a:cubicBezTo>
                  <a:cubicBezTo>
                    <a:pt x="612769" y="153492"/>
                    <a:pt x="604651" y="130832"/>
                    <a:pt x="604651" y="102357"/>
                  </a:cubicBezTo>
                  <a:cubicBezTo>
                    <a:pt x="604651" y="71276"/>
                    <a:pt x="613289" y="46621"/>
                    <a:pt x="630566" y="28389"/>
                  </a:cubicBezTo>
                  <a:cubicBezTo>
                    <a:pt x="647842" y="10158"/>
                    <a:pt x="670892" y="1042"/>
                    <a:pt x="699715" y="1042"/>
                  </a:cubicBezTo>
                  <a:close/>
                  <a:moveTo>
                    <a:pt x="435285" y="0"/>
                  </a:moveTo>
                  <a:cubicBezTo>
                    <a:pt x="522101" y="0"/>
                    <a:pt x="565509" y="63463"/>
                    <a:pt x="565509" y="190388"/>
                  </a:cubicBezTo>
                  <a:cubicBezTo>
                    <a:pt x="565509" y="253591"/>
                    <a:pt x="553659" y="302034"/>
                    <a:pt x="529958" y="335719"/>
                  </a:cubicBezTo>
                  <a:cubicBezTo>
                    <a:pt x="506257" y="369404"/>
                    <a:pt x="472269" y="386246"/>
                    <a:pt x="427992" y="386246"/>
                  </a:cubicBezTo>
                  <a:cubicBezTo>
                    <a:pt x="339092" y="386246"/>
                    <a:pt x="294642" y="323825"/>
                    <a:pt x="294642" y="198983"/>
                  </a:cubicBezTo>
                  <a:cubicBezTo>
                    <a:pt x="294642" y="134218"/>
                    <a:pt x="306666" y="84863"/>
                    <a:pt x="330714" y="50918"/>
                  </a:cubicBezTo>
                  <a:cubicBezTo>
                    <a:pt x="354763" y="16973"/>
                    <a:pt x="389619" y="0"/>
                    <a:pt x="435285" y="0"/>
                  </a:cubicBezTo>
                  <a:close/>
                  <a:moveTo>
                    <a:pt x="127880" y="0"/>
                  </a:moveTo>
                  <a:cubicBezTo>
                    <a:pt x="166080" y="0"/>
                    <a:pt x="195901" y="9593"/>
                    <a:pt x="217345" y="28780"/>
                  </a:cubicBezTo>
                  <a:cubicBezTo>
                    <a:pt x="238788" y="47966"/>
                    <a:pt x="249510" y="73881"/>
                    <a:pt x="249510" y="106524"/>
                  </a:cubicBezTo>
                  <a:cubicBezTo>
                    <a:pt x="249510" y="150106"/>
                    <a:pt x="223378" y="195163"/>
                    <a:pt x="171115" y="241697"/>
                  </a:cubicBezTo>
                  <a:lnTo>
                    <a:pt x="94282" y="309935"/>
                  </a:lnTo>
                  <a:lnTo>
                    <a:pt x="94282" y="311497"/>
                  </a:lnTo>
                  <a:lnTo>
                    <a:pt x="245864" y="311497"/>
                  </a:lnTo>
                  <a:lnTo>
                    <a:pt x="245864" y="379735"/>
                  </a:lnTo>
                  <a:lnTo>
                    <a:pt x="0" y="379735"/>
                  </a:lnTo>
                  <a:lnTo>
                    <a:pt x="0" y="315665"/>
                  </a:lnTo>
                  <a:lnTo>
                    <a:pt x="107044" y="213308"/>
                  </a:lnTo>
                  <a:cubicBezTo>
                    <a:pt x="128575" y="192646"/>
                    <a:pt x="143724" y="175326"/>
                    <a:pt x="152493" y="161348"/>
                  </a:cubicBezTo>
                  <a:cubicBezTo>
                    <a:pt x="161261" y="147371"/>
                    <a:pt x="165645" y="132656"/>
                    <a:pt x="165645" y="117202"/>
                  </a:cubicBezTo>
                  <a:cubicBezTo>
                    <a:pt x="165645" y="82823"/>
                    <a:pt x="147154" y="65633"/>
                    <a:pt x="110170" y="65633"/>
                  </a:cubicBezTo>
                  <a:cubicBezTo>
                    <a:pt x="78048" y="65633"/>
                    <a:pt x="47315" y="78395"/>
                    <a:pt x="17971" y="103919"/>
                  </a:cubicBezTo>
                  <a:lnTo>
                    <a:pt x="17971" y="31514"/>
                  </a:lnTo>
                  <a:cubicBezTo>
                    <a:pt x="50440" y="10505"/>
                    <a:pt x="87077" y="0"/>
                    <a:pt x="127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914320" y="3199500"/>
            <a:ext cx="2160000" cy="2160000"/>
            <a:chOff x="7337648" y="514628"/>
            <a:chExt cx="1510666" cy="1506059"/>
          </a:xfrm>
        </p:grpSpPr>
        <p:sp>
          <p:nvSpPr>
            <p:cNvPr id="23" name="Овал 22"/>
            <p:cNvSpPr/>
            <p:nvPr/>
          </p:nvSpPr>
          <p:spPr>
            <a:xfrm>
              <a:off x="7357102" y="531778"/>
              <a:ext cx="1471758" cy="14717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577363" y="752039"/>
              <a:ext cx="1031236" cy="1031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115842" y="514629"/>
              <a:ext cx="419279" cy="294540"/>
            </a:xfrm>
            <a:custGeom>
              <a:avLst/>
              <a:gdLst>
                <a:gd name="connsiteX0" fmla="*/ 0 w 419279"/>
                <a:gd name="connsiteY0" fmla="*/ 0 h 294540"/>
                <a:gd name="connsiteX1" fmla="*/ 129366 w 419279"/>
                <a:gd name="connsiteY1" fmla="*/ 13041 h 294540"/>
                <a:gd name="connsiteX2" fmla="*/ 395679 w 419279"/>
                <a:gd name="connsiteY2" fmla="*/ 124160 h 294540"/>
                <a:gd name="connsiteX3" fmla="*/ 419279 w 419279"/>
                <a:gd name="connsiteY3" fmla="*/ 142140 h 294540"/>
                <a:gd name="connsiteX4" fmla="*/ 302307 w 419279"/>
                <a:gd name="connsiteY4" fmla="*/ 294540 h 294540"/>
                <a:gd name="connsiteX5" fmla="*/ 289020 w 419279"/>
                <a:gd name="connsiteY5" fmla="*/ 284418 h 294540"/>
                <a:gd name="connsiteX6" fmla="*/ 90574 w 419279"/>
                <a:gd name="connsiteY6" fmla="*/ 201615 h 294540"/>
                <a:gd name="connsiteX7" fmla="*/ 0 w 419279"/>
                <a:gd name="connsiteY7" fmla="*/ 192485 h 2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79" h="294540">
                  <a:moveTo>
                    <a:pt x="0" y="0"/>
                  </a:moveTo>
                  <a:lnTo>
                    <a:pt x="129366" y="13041"/>
                  </a:lnTo>
                  <a:cubicBezTo>
                    <a:pt x="226170" y="32850"/>
                    <a:pt x="316229" y="71177"/>
                    <a:pt x="395679" y="124160"/>
                  </a:cubicBezTo>
                  <a:lnTo>
                    <a:pt x="419279" y="142140"/>
                  </a:lnTo>
                  <a:lnTo>
                    <a:pt x="302307" y="294540"/>
                  </a:lnTo>
                  <a:lnTo>
                    <a:pt x="289020" y="284418"/>
                  </a:lnTo>
                  <a:cubicBezTo>
                    <a:pt x="229817" y="244937"/>
                    <a:pt x="162709" y="216376"/>
                    <a:pt x="90574" y="201615"/>
                  </a:cubicBezTo>
                  <a:lnTo>
                    <a:pt x="0" y="192485"/>
                  </a:ln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8454516" y="684476"/>
              <a:ext cx="351439" cy="393291"/>
            </a:xfrm>
            <a:custGeom>
              <a:avLst/>
              <a:gdLst>
                <a:gd name="connsiteX0" fmla="*/ 116973 w 351439"/>
                <a:gd name="connsiteY0" fmla="*/ 0 h 393291"/>
                <a:gd name="connsiteX1" fmla="*/ 132776 w 351439"/>
                <a:gd name="connsiteY1" fmla="*/ 12039 h 393291"/>
                <a:gd name="connsiteX2" fmla="*/ 347966 w 351439"/>
                <a:gd name="connsiteY2" fmla="*/ 323473 h 393291"/>
                <a:gd name="connsiteX3" fmla="*/ 351439 w 351439"/>
                <a:gd name="connsiteY3" fmla="*/ 336329 h 393291"/>
                <a:gd name="connsiteX4" fmla="*/ 168142 w 351439"/>
                <a:gd name="connsiteY4" fmla="*/ 393291 h 393291"/>
                <a:gd name="connsiteX5" fmla="*/ 167161 w 351439"/>
                <a:gd name="connsiteY5" fmla="*/ 389656 h 393291"/>
                <a:gd name="connsiteX6" fmla="*/ 6808 w 351439"/>
                <a:gd name="connsiteY6" fmla="*/ 157586 h 393291"/>
                <a:gd name="connsiteX7" fmla="*/ 0 w 351439"/>
                <a:gd name="connsiteY7" fmla="*/ 152400 h 3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439" h="393291">
                  <a:moveTo>
                    <a:pt x="116973" y="0"/>
                  </a:moveTo>
                  <a:lnTo>
                    <a:pt x="132776" y="12039"/>
                  </a:lnTo>
                  <a:cubicBezTo>
                    <a:pt x="228707" y="95138"/>
                    <a:pt x="303489" y="202001"/>
                    <a:pt x="347966" y="323473"/>
                  </a:cubicBezTo>
                  <a:lnTo>
                    <a:pt x="351439" y="336329"/>
                  </a:lnTo>
                  <a:lnTo>
                    <a:pt x="168142" y="393291"/>
                  </a:lnTo>
                  <a:lnTo>
                    <a:pt x="167161" y="389656"/>
                  </a:lnTo>
                  <a:cubicBezTo>
                    <a:pt x="134018" y="299140"/>
                    <a:pt x="78293" y="219509"/>
                    <a:pt x="6808" y="157586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634588" y="1064973"/>
              <a:ext cx="213726" cy="404975"/>
            </a:xfrm>
            <a:custGeom>
              <a:avLst/>
              <a:gdLst>
                <a:gd name="connsiteX0" fmla="*/ 183296 w 213726"/>
                <a:gd name="connsiteY0" fmla="*/ 0 h 404975"/>
                <a:gd name="connsiteX1" fmla="*/ 201929 w 213726"/>
                <a:gd name="connsiteY1" fmla="*/ 68979 h 404975"/>
                <a:gd name="connsiteX2" fmla="*/ 213726 w 213726"/>
                <a:gd name="connsiteY2" fmla="*/ 202685 h 404975"/>
                <a:gd name="connsiteX3" fmla="*/ 195425 w 213726"/>
                <a:gd name="connsiteY3" fmla="*/ 368694 h 404975"/>
                <a:gd name="connsiteX4" fmla="*/ 183048 w 213726"/>
                <a:gd name="connsiteY4" fmla="*/ 404975 h 404975"/>
                <a:gd name="connsiteX5" fmla="*/ 181 w 213726"/>
                <a:gd name="connsiteY5" fmla="*/ 348147 h 404975"/>
                <a:gd name="connsiteX6" fmla="*/ 7604 w 213726"/>
                <a:gd name="connsiteY6" fmla="*/ 326389 h 404975"/>
                <a:gd name="connsiteX7" fmla="*/ 21241 w 213726"/>
                <a:gd name="connsiteY7" fmla="*/ 202685 h 404975"/>
                <a:gd name="connsiteX8" fmla="*/ 12450 w 213726"/>
                <a:gd name="connsiteY8" fmla="*/ 103052 h 404975"/>
                <a:gd name="connsiteX9" fmla="*/ 0 w 213726"/>
                <a:gd name="connsiteY9" fmla="*/ 56962 h 4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26" h="404975">
                  <a:moveTo>
                    <a:pt x="183296" y="0"/>
                  </a:moveTo>
                  <a:lnTo>
                    <a:pt x="201929" y="68979"/>
                  </a:lnTo>
                  <a:cubicBezTo>
                    <a:pt x="209681" y="112377"/>
                    <a:pt x="213726" y="157058"/>
                    <a:pt x="213726" y="202685"/>
                  </a:cubicBezTo>
                  <a:cubicBezTo>
                    <a:pt x="213726" y="259719"/>
                    <a:pt x="207405" y="315276"/>
                    <a:pt x="195425" y="368694"/>
                  </a:cubicBezTo>
                  <a:lnTo>
                    <a:pt x="183048" y="404975"/>
                  </a:lnTo>
                  <a:lnTo>
                    <a:pt x="181" y="348147"/>
                  </a:lnTo>
                  <a:lnTo>
                    <a:pt x="7604" y="326389"/>
                  </a:lnTo>
                  <a:cubicBezTo>
                    <a:pt x="16531" y="286584"/>
                    <a:pt x="21241" y="245184"/>
                    <a:pt x="21241" y="202685"/>
                  </a:cubicBezTo>
                  <a:cubicBezTo>
                    <a:pt x="21241" y="168686"/>
                    <a:pt x="18227" y="135390"/>
                    <a:pt x="12450" y="103052"/>
                  </a:cubicBezTo>
                  <a:lnTo>
                    <a:pt x="0" y="56962"/>
                  </a:ln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451830" y="1456405"/>
              <a:ext cx="351041" cy="396624"/>
            </a:xfrm>
            <a:custGeom>
              <a:avLst/>
              <a:gdLst>
                <a:gd name="connsiteX0" fmla="*/ 168174 w 351041"/>
                <a:gd name="connsiteY0" fmla="*/ 0 h 396624"/>
                <a:gd name="connsiteX1" fmla="*/ 351041 w 351041"/>
                <a:gd name="connsiteY1" fmla="*/ 56829 h 396624"/>
                <a:gd name="connsiteX2" fmla="*/ 325930 w 351041"/>
                <a:gd name="connsiteY2" fmla="*/ 130437 h 396624"/>
                <a:gd name="connsiteX3" fmla="*/ 135461 w 351041"/>
                <a:gd name="connsiteY3" fmla="*/ 382395 h 396624"/>
                <a:gd name="connsiteX4" fmla="*/ 115946 w 351041"/>
                <a:gd name="connsiteY4" fmla="*/ 396624 h 396624"/>
                <a:gd name="connsiteX5" fmla="*/ 0 w 351041"/>
                <a:gd name="connsiteY5" fmla="*/ 243770 h 396624"/>
                <a:gd name="connsiteX6" fmla="*/ 9494 w 351041"/>
                <a:gd name="connsiteY6" fmla="*/ 236848 h 396624"/>
                <a:gd name="connsiteX7" fmla="*/ 151425 w 351041"/>
                <a:gd name="connsiteY7" fmla="*/ 49098 h 39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41" h="396624">
                  <a:moveTo>
                    <a:pt x="168174" y="0"/>
                  </a:moveTo>
                  <a:lnTo>
                    <a:pt x="351041" y="56829"/>
                  </a:lnTo>
                  <a:lnTo>
                    <a:pt x="325930" y="130437"/>
                  </a:lnTo>
                  <a:cubicBezTo>
                    <a:pt x="280660" y="227394"/>
                    <a:pt x="215404" y="313146"/>
                    <a:pt x="135461" y="382395"/>
                  </a:cubicBezTo>
                  <a:lnTo>
                    <a:pt x="115946" y="396624"/>
                  </a:lnTo>
                  <a:lnTo>
                    <a:pt x="0" y="243770"/>
                  </a:lnTo>
                  <a:lnTo>
                    <a:pt x="9494" y="236848"/>
                  </a:lnTo>
                  <a:cubicBezTo>
                    <a:pt x="69065" y="185246"/>
                    <a:pt x="117691" y="121347"/>
                    <a:pt x="151425" y="49098"/>
                  </a:cubicBez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115842" y="1727116"/>
              <a:ext cx="414985" cy="293571"/>
            </a:xfrm>
            <a:custGeom>
              <a:avLst/>
              <a:gdLst>
                <a:gd name="connsiteX0" fmla="*/ 299039 w 414985"/>
                <a:gd name="connsiteY0" fmla="*/ 0 h 293571"/>
                <a:gd name="connsiteX1" fmla="*/ 414985 w 414985"/>
                <a:gd name="connsiteY1" fmla="*/ 152854 h 293571"/>
                <a:gd name="connsiteX2" fmla="*/ 368808 w 414985"/>
                <a:gd name="connsiteY2" fmla="*/ 186523 h 293571"/>
                <a:gd name="connsiteX3" fmla="*/ 129366 w 414985"/>
                <a:gd name="connsiteY3" fmla="*/ 280529 h 293571"/>
                <a:gd name="connsiteX4" fmla="*/ 0 w 414985"/>
                <a:gd name="connsiteY4" fmla="*/ 293571 h 293571"/>
                <a:gd name="connsiteX5" fmla="*/ 0 w 414985"/>
                <a:gd name="connsiteY5" fmla="*/ 101086 h 293571"/>
                <a:gd name="connsiteX6" fmla="*/ 90574 w 414985"/>
                <a:gd name="connsiteY6" fmla="*/ 91955 h 293571"/>
                <a:gd name="connsiteX7" fmla="*/ 268997 w 414985"/>
                <a:gd name="connsiteY7" fmla="*/ 21905 h 29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85" h="293571">
                  <a:moveTo>
                    <a:pt x="299039" y="0"/>
                  </a:moveTo>
                  <a:lnTo>
                    <a:pt x="414985" y="152854"/>
                  </a:lnTo>
                  <a:lnTo>
                    <a:pt x="368808" y="186523"/>
                  </a:lnTo>
                  <a:cubicBezTo>
                    <a:pt x="296133" y="230682"/>
                    <a:pt x="215414" y="262921"/>
                    <a:pt x="129366" y="280529"/>
                  </a:cubicBezTo>
                  <a:lnTo>
                    <a:pt x="0" y="293571"/>
                  </a:lnTo>
                  <a:lnTo>
                    <a:pt x="0" y="101086"/>
                  </a:lnTo>
                  <a:lnTo>
                    <a:pt x="90574" y="91955"/>
                  </a:lnTo>
                  <a:cubicBezTo>
                    <a:pt x="154694" y="78834"/>
                    <a:pt x="214842" y="54810"/>
                    <a:pt x="268997" y="21905"/>
                  </a:cubicBez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653464" y="1728142"/>
              <a:ext cx="462379" cy="292544"/>
            </a:xfrm>
            <a:custGeom>
              <a:avLst/>
              <a:gdLst>
                <a:gd name="connsiteX0" fmla="*/ 462378 w 462379"/>
                <a:gd name="connsiteY0" fmla="*/ 100059 h 292544"/>
                <a:gd name="connsiteX1" fmla="*/ 462379 w 462379"/>
                <a:gd name="connsiteY1" fmla="*/ 100059 h 292544"/>
                <a:gd name="connsiteX2" fmla="*/ 462379 w 462379"/>
                <a:gd name="connsiteY2" fmla="*/ 292544 h 292544"/>
                <a:gd name="connsiteX3" fmla="*/ 462378 w 462379"/>
                <a:gd name="connsiteY3" fmla="*/ 292544 h 292544"/>
                <a:gd name="connsiteX4" fmla="*/ 116972 w 462379"/>
                <a:gd name="connsiteY4" fmla="*/ 0 h 292544"/>
                <a:gd name="connsiteX5" fmla="*/ 127638 w 462379"/>
                <a:gd name="connsiteY5" fmla="*/ 8126 h 292544"/>
                <a:gd name="connsiteX6" fmla="*/ 326085 w 462379"/>
                <a:gd name="connsiteY6" fmla="*/ 90928 h 292544"/>
                <a:gd name="connsiteX7" fmla="*/ 416659 w 462379"/>
                <a:gd name="connsiteY7" fmla="*/ 100059 h 292544"/>
                <a:gd name="connsiteX8" fmla="*/ 416659 w 462379"/>
                <a:gd name="connsiteY8" fmla="*/ 292544 h 292544"/>
                <a:gd name="connsiteX9" fmla="*/ 287292 w 462379"/>
                <a:gd name="connsiteY9" fmla="*/ 279502 h 292544"/>
                <a:gd name="connsiteX10" fmla="*/ 20980 w 462379"/>
                <a:gd name="connsiteY10" fmla="*/ 168383 h 292544"/>
                <a:gd name="connsiteX11" fmla="*/ 0 w 462379"/>
                <a:gd name="connsiteY11" fmla="*/ 152400 h 29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379" h="292544">
                  <a:moveTo>
                    <a:pt x="462378" y="100059"/>
                  </a:moveTo>
                  <a:lnTo>
                    <a:pt x="462379" y="100059"/>
                  </a:lnTo>
                  <a:lnTo>
                    <a:pt x="462379" y="292544"/>
                  </a:lnTo>
                  <a:lnTo>
                    <a:pt x="462378" y="292544"/>
                  </a:lnTo>
                  <a:close/>
                  <a:moveTo>
                    <a:pt x="116972" y="0"/>
                  </a:moveTo>
                  <a:lnTo>
                    <a:pt x="127638" y="8126"/>
                  </a:lnTo>
                  <a:cubicBezTo>
                    <a:pt x="186841" y="47607"/>
                    <a:pt x="253950" y="76167"/>
                    <a:pt x="326085" y="90928"/>
                  </a:cubicBezTo>
                  <a:lnTo>
                    <a:pt x="416659" y="100059"/>
                  </a:lnTo>
                  <a:lnTo>
                    <a:pt x="416659" y="292544"/>
                  </a:lnTo>
                  <a:lnTo>
                    <a:pt x="287292" y="279502"/>
                  </a:lnTo>
                  <a:cubicBezTo>
                    <a:pt x="190488" y="259693"/>
                    <a:pt x="100430" y="221366"/>
                    <a:pt x="20980" y="168383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379337" y="1455060"/>
              <a:ext cx="354731" cy="397777"/>
            </a:xfrm>
            <a:custGeom>
              <a:avLst/>
              <a:gdLst>
                <a:gd name="connsiteX0" fmla="*/ 183296 w 354731"/>
                <a:gd name="connsiteY0" fmla="*/ 0 h 397777"/>
                <a:gd name="connsiteX1" fmla="*/ 184951 w 354731"/>
                <a:gd name="connsiteY1" fmla="*/ 6124 h 397777"/>
                <a:gd name="connsiteX2" fmla="*/ 345303 w 354731"/>
                <a:gd name="connsiteY2" fmla="*/ 238194 h 397777"/>
                <a:gd name="connsiteX3" fmla="*/ 354731 w 354731"/>
                <a:gd name="connsiteY3" fmla="*/ 245377 h 397777"/>
                <a:gd name="connsiteX4" fmla="*/ 237759 w 354731"/>
                <a:gd name="connsiteY4" fmla="*/ 397777 h 397777"/>
                <a:gd name="connsiteX5" fmla="*/ 219336 w 354731"/>
                <a:gd name="connsiteY5" fmla="*/ 383741 h 397777"/>
                <a:gd name="connsiteX6" fmla="*/ 4146 w 354731"/>
                <a:gd name="connsiteY6" fmla="*/ 72307 h 397777"/>
                <a:gd name="connsiteX7" fmla="*/ 0 w 354731"/>
                <a:gd name="connsiteY7" fmla="*/ 56961 h 39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731" h="397777">
                  <a:moveTo>
                    <a:pt x="183296" y="0"/>
                  </a:moveTo>
                  <a:lnTo>
                    <a:pt x="184951" y="6124"/>
                  </a:lnTo>
                  <a:cubicBezTo>
                    <a:pt x="218093" y="96641"/>
                    <a:pt x="273819" y="176272"/>
                    <a:pt x="345303" y="238194"/>
                  </a:cubicBezTo>
                  <a:lnTo>
                    <a:pt x="354731" y="245377"/>
                  </a:lnTo>
                  <a:lnTo>
                    <a:pt x="237759" y="397777"/>
                  </a:lnTo>
                  <a:lnTo>
                    <a:pt x="219336" y="383741"/>
                  </a:lnTo>
                  <a:cubicBezTo>
                    <a:pt x="123405" y="300643"/>
                    <a:pt x="48623" y="193779"/>
                    <a:pt x="4146" y="72307"/>
                  </a:cubicBezTo>
                  <a:lnTo>
                    <a:pt x="0" y="56961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7337648" y="1067232"/>
              <a:ext cx="213054" cy="400620"/>
            </a:xfrm>
            <a:custGeom>
              <a:avLst/>
              <a:gdLst>
                <a:gd name="connsiteX0" fmla="*/ 30042 w 213054"/>
                <a:gd name="connsiteY0" fmla="*/ 0 h 400620"/>
                <a:gd name="connsiteX1" fmla="*/ 212909 w 213054"/>
                <a:gd name="connsiteY1" fmla="*/ 56829 h 400620"/>
                <a:gd name="connsiteX2" fmla="*/ 206122 w 213054"/>
                <a:gd name="connsiteY2" fmla="*/ 76721 h 400620"/>
                <a:gd name="connsiteX3" fmla="*/ 192485 w 213054"/>
                <a:gd name="connsiteY3" fmla="*/ 200425 h 400620"/>
                <a:gd name="connsiteX4" fmla="*/ 201276 w 213054"/>
                <a:gd name="connsiteY4" fmla="*/ 300058 h 400620"/>
                <a:gd name="connsiteX5" fmla="*/ 213054 w 213054"/>
                <a:gd name="connsiteY5" fmla="*/ 343659 h 400620"/>
                <a:gd name="connsiteX6" fmla="*/ 29758 w 213054"/>
                <a:gd name="connsiteY6" fmla="*/ 400620 h 400620"/>
                <a:gd name="connsiteX7" fmla="*/ 11798 w 213054"/>
                <a:gd name="connsiteY7" fmla="*/ 334132 h 400620"/>
                <a:gd name="connsiteX8" fmla="*/ 0 w 213054"/>
                <a:gd name="connsiteY8" fmla="*/ 200425 h 400620"/>
                <a:gd name="connsiteX9" fmla="*/ 18301 w 213054"/>
                <a:gd name="connsiteY9" fmla="*/ 34416 h 40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54" h="400620">
                  <a:moveTo>
                    <a:pt x="30042" y="0"/>
                  </a:moveTo>
                  <a:lnTo>
                    <a:pt x="212909" y="56829"/>
                  </a:lnTo>
                  <a:lnTo>
                    <a:pt x="206122" y="76721"/>
                  </a:lnTo>
                  <a:cubicBezTo>
                    <a:pt x="197195" y="116527"/>
                    <a:pt x="192485" y="157926"/>
                    <a:pt x="192485" y="200425"/>
                  </a:cubicBezTo>
                  <a:cubicBezTo>
                    <a:pt x="192485" y="234425"/>
                    <a:pt x="195500" y="267720"/>
                    <a:pt x="201276" y="300058"/>
                  </a:cubicBezTo>
                  <a:lnTo>
                    <a:pt x="213054" y="343659"/>
                  </a:lnTo>
                  <a:lnTo>
                    <a:pt x="29758" y="400620"/>
                  </a:lnTo>
                  <a:lnTo>
                    <a:pt x="11798" y="334132"/>
                  </a:lnTo>
                  <a:cubicBezTo>
                    <a:pt x="4046" y="290734"/>
                    <a:pt x="0" y="246052"/>
                    <a:pt x="0" y="200425"/>
                  </a:cubicBezTo>
                  <a:cubicBezTo>
                    <a:pt x="0" y="143392"/>
                    <a:pt x="6321" y="87835"/>
                    <a:pt x="18301" y="34416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7382456" y="680338"/>
              <a:ext cx="354348" cy="400436"/>
            </a:xfrm>
            <a:custGeom>
              <a:avLst/>
              <a:gdLst>
                <a:gd name="connsiteX0" fmla="*/ 238402 w 354348"/>
                <a:gd name="connsiteY0" fmla="*/ 0 h 400436"/>
                <a:gd name="connsiteX1" fmla="*/ 354348 w 354348"/>
                <a:gd name="connsiteY1" fmla="*/ 152854 h 400436"/>
                <a:gd name="connsiteX2" fmla="*/ 342183 w 354348"/>
                <a:gd name="connsiteY2" fmla="*/ 161723 h 400436"/>
                <a:gd name="connsiteX3" fmla="*/ 200252 w 354348"/>
                <a:gd name="connsiteY3" fmla="*/ 349474 h 400436"/>
                <a:gd name="connsiteX4" fmla="*/ 182867 w 354348"/>
                <a:gd name="connsiteY4" fmla="*/ 400436 h 400436"/>
                <a:gd name="connsiteX5" fmla="*/ 0 w 354348"/>
                <a:gd name="connsiteY5" fmla="*/ 343608 h 400436"/>
                <a:gd name="connsiteX6" fmla="*/ 25747 w 354348"/>
                <a:gd name="connsiteY6" fmla="*/ 268134 h 400436"/>
                <a:gd name="connsiteX7" fmla="*/ 216216 w 354348"/>
                <a:gd name="connsiteY7" fmla="*/ 16176 h 4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48" h="400436">
                  <a:moveTo>
                    <a:pt x="238402" y="0"/>
                  </a:moveTo>
                  <a:lnTo>
                    <a:pt x="354348" y="152854"/>
                  </a:lnTo>
                  <a:lnTo>
                    <a:pt x="342183" y="161723"/>
                  </a:lnTo>
                  <a:cubicBezTo>
                    <a:pt x="282613" y="213325"/>
                    <a:pt x="233986" y="277225"/>
                    <a:pt x="200252" y="349474"/>
                  </a:cubicBezTo>
                  <a:lnTo>
                    <a:pt x="182867" y="400436"/>
                  </a:lnTo>
                  <a:lnTo>
                    <a:pt x="0" y="343608"/>
                  </a:lnTo>
                  <a:lnTo>
                    <a:pt x="25747" y="268134"/>
                  </a:lnTo>
                  <a:cubicBezTo>
                    <a:pt x="71017" y="171177"/>
                    <a:pt x="136273" y="85425"/>
                    <a:pt x="216216" y="16176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7657808" y="514628"/>
              <a:ext cx="412315" cy="291624"/>
            </a:xfrm>
            <a:custGeom>
              <a:avLst/>
              <a:gdLst>
                <a:gd name="connsiteX0" fmla="*/ 412315 w 412315"/>
                <a:gd name="connsiteY0" fmla="*/ 0 h 291624"/>
                <a:gd name="connsiteX1" fmla="*/ 412315 w 412315"/>
                <a:gd name="connsiteY1" fmla="*/ 192486 h 291624"/>
                <a:gd name="connsiteX2" fmla="*/ 321741 w 412315"/>
                <a:gd name="connsiteY2" fmla="*/ 201616 h 291624"/>
                <a:gd name="connsiteX3" fmla="*/ 143317 w 412315"/>
                <a:gd name="connsiteY3" fmla="*/ 271667 h 291624"/>
                <a:gd name="connsiteX4" fmla="*/ 115946 w 412315"/>
                <a:gd name="connsiteY4" fmla="*/ 291624 h 291624"/>
                <a:gd name="connsiteX5" fmla="*/ 0 w 412315"/>
                <a:gd name="connsiteY5" fmla="*/ 138770 h 291624"/>
                <a:gd name="connsiteX6" fmla="*/ 43506 w 412315"/>
                <a:gd name="connsiteY6" fmla="*/ 107048 h 291624"/>
                <a:gd name="connsiteX7" fmla="*/ 282948 w 412315"/>
                <a:gd name="connsiteY7" fmla="*/ 13042 h 29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315" h="291624">
                  <a:moveTo>
                    <a:pt x="412315" y="0"/>
                  </a:moveTo>
                  <a:lnTo>
                    <a:pt x="412315" y="192486"/>
                  </a:lnTo>
                  <a:lnTo>
                    <a:pt x="321741" y="201616"/>
                  </a:lnTo>
                  <a:cubicBezTo>
                    <a:pt x="257621" y="214737"/>
                    <a:pt x="197472" y="238761"/>
                    <a:pt x="143317" y="271667"/>
                  </a:cubicBezTo>
                  <a:lnTo>
                    <a:pt x="115946" y="291624"/>
                  </a:lnTo>
                  <a:lnTo>
                    <a:pt x="0" y="138770"/>
                  </a:lnTo>
                  <a:lnTo>
                    <a:pt x="43506" y="107048"/>
                  </a:lnTo>
                  <a:cubicBezTo>
                    <a:pt x="116182" y="62890"/>
                    <a:pt x="196900" y="30650"/>
                    <a:pt x="282948" y="13042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>
              <a:spLocks noChangeAspect="1"/>
            </p:cNvSpPr>
            <p:nvPr/>
          </p:nvSpPr>
          <p:spPr>
            <a:xfrm>
              <a:off x="7724576" y="1126211"/>
              <a:ext cx="736810" cy="282892"/>
            </a:xfrm>
            <a:custGeom>
              <a:avLst/>
              <a:gdLst/>
              <a:ahLst/>
              <a:cxnLst/>
              <a:rect l="l" t="t" r="r" b="b"/>
              <a:pathLst>
                <a:path w="1006004" h="386246">
                  <a:moveTo>
                    <a:pt x="915628" y="236228"/>
                  </a:moveTo>
                  <a:cubicBezTo>
                    <a:pt x="890451" y="236228"/>
                    <a:pt x="877863" y="253851"/>
                    <a:pt x="877863" y="289099"/>
                  </a:cubicBezTo>
                  <a:cubicBezTo>
                    <a:pt x="877863" y="322436"/>
                    <a:pt x="890104" y="339105"/>
                    <a:pt x="914586" y="339105"/>
                  </a:cubicBezTo>
                  <a:cubicBezTo>
                    <a:pt x="939242" y="339105"/>
                    <a:pt x="951570" y="321742"/>
                    <a:pt x="951570" y="287015"/>
                  </a:cubicBezTo>
                  <a:cubicBezTo>
                    <a:pt x="951570" y="270867"/>
                    <a:pt x="948271" y="258366"/>
                    <a:pt x="941673" y="249511"/>
                  </a:cubicBezTo>
                  <a:cubicBezTo>
                    <a:pt x="935075" y="240655"/>
                    <a:pt x="926393" y="236228"/>
                    <a:pt x="915628" y="236228"/>
                  </a:cubicBezTo>
                  <a:close/>
                  <a:moveTo>
                    <a:pt x="917972" y="190389"/>
                  </a:moveTo>
                  <a:cubicBezTo>
                    <a:pt x="945753" y="190389"/>
                    <a:pt x="967371" y="198549"/>
                    <a:pt x="982824" y="214871"/>
                  </a:cubicBezTo>
                  <a:cubicBezTo>
                    <a:pt x="998277" y="231192"/>
                    <a:pt x="1006004" y="254286"/>
                    <a:pt x="1006004" y="284150"/>
                  </a:cubicBezTo>
                  <a:cubicBezTo>
                    <a:pt x="1006004" y="314883"/>
                    <a:pt x="997409" y="339366"/>
                    <a:pt x="980220" y="357597"/>
                  </a:cubicBezTo>
                  <a:cubicBezTo>
                    <a:pt x="963030" y="375828"/>
                    <a:pt x="940110" y="384944"/>
                    <a:pt x="911461" y="384944"/>
                  </a:cubicBezTo>
                  <a:cubicBezTo>
                    <a:pt x="884895" y="384944"/>
                    <a:pt x="863495" y="376523"/>
                    <a:pt x="847260" y="359681"/>
                  </a:cubicBezTo>
                  <a:cubicBezTo>
                    <a:pt x="831026" y="342838"/>
                    <a:pt x="822908" y="320179"/>
                    <a:pt x="822908" y="291703"/>
                  </a:cubicBezTo>
                  <a:cubicBezTo>
                    <a:pt x="822908" y="260623"/>
                    <a:pt x="831547" y="235967"/>
                    <a:pt x="848823" y="217736"/>
                  </a:cubicBezTo>
                  <a:cubicBezTo>
                    <a:pt x="866099" y="199504"/>
                    <a:pt x="889149" y="190389"/>
                    <a:pt x="917972" y="190389"/>
                  </a:cubicBezTo>
                  <a:close/>
                  <a:moveTo>
                    <a:pt x="417314" y="62769"/>
                  </a:moveTo>
                  <a:cubicBezTo>
                    <a:pt x="381720" y="62769"/>
                    <a:pt x="363922" y="107479"/>
                    <a:pt x="363922" y="196900"/>
                  </a:cubicBezTo>
                  <a:cubicBezTo>
                    <a:pt x="363922" y="281112"/>
                    <a:pt x="381372" y="323218"/>
                    <a:pt x="416273" y="323218"/>
                  </a:cubicBezTo>
                  <a:cubicBezTo>
                    <a:pt x="450305" y="323218"/>
                    <a:pt x="467321" y="279810"/>
                    <a:pt x="467321" y="192993"/>
                  </a:cubicBezTo>
                  <a:cubicBezTo>
                    <a:pt x="467321" y="106177"/>
                    <a:pt x="450652" y="62769"/>
                    <a:pt x="417314" y="62769"/>
                  </a:cubicBezTo>
                  <a:close/>
                  <a:moveTo>
                    <a:pt x="683828" y="46881"/>
                  </a:moveTo>
                  <a:cubicBezTo>
                    <a:pt x="658478" y="46881"/>
                    <a:pt x="645803" y="64505"/>
                    <a:pt x="645803" y="99752"/>
                  </a:cubicBezTo>
                  <a:cubicBezTo>
                    <a:pt x="645803" y="133090"/>
                    <a:pt x="657870" y="149759"/>
                    <a:pt x="682005" y="149759"/>
                  </a:cubicBezTo>
                  <a:cubicBezTo>
                    <a:pt x="706661" y="149759"/>
                    <a:pt x="718989" y="132395"/>
                    <a:pt x="718989" y="97669"/>
                  </a:cubicBezTo>
                  <a:cubicBezTo>
                    <a:pt x="718989" y="63810"/>
                    <a:pt x="707269" y="46881"/>
                    <a:pt x="683828" y="46881"/>
                  </a:cubicBezTo>
                  <a:close/>
                  <a:moveTo>
                    <a:pt x="887500" y="6251"/>
                  </a:moveTo>
                  <a:lnTo>
                    <a:pt x="951570" y="6251"/>
                  </a:lnTo>
                  <a:lnTo>
                    <a:pt x="708311" y="379735"/>
                  </a:lnTo>
                  <a:lnTo>
                    <a:pt x="644761" y="379735"/>
                  </a:lnTo>
                  <a:close/>
                  <a:moveTo>
                    <a:pt x="10679" y="6251"/>
                  </a:moveTo>
                  <a:lnTo>
                    <a:pt x="217476" y="6251"/>
                  </a:lnTo>
                  <a:lnTo>
                    <a:pt x="217476" y="73447"/>
                  </a:lnTo>
                  <a:lnTo>
                    <a:pt x="81000" y="73447"/>
                  </a:lnTo>
                  <a:lnTo>
                    <a:pt x="81000" y="148196"/>
                  </a:lnTo>
                  <a:cubicBezTo>
                    <a:pt x="91939" y="147154"/>
                    <a:pt x="102270" y="146633"/>
                    <a:pt x="111994" y="146633"/>
                  </a:cubicBezTo>
                  <a:cubicBezTo>
                    <a:pt x="150366" y="146633"/>
                    <a:pt x="180405" y="156704"/>
                    <a:pt x="202109" y="176845"/>
                  </a:cubicBezTo>
                  <a:cubicBezTo>
                    <a:pt x="223813" y="196987"/>
                    <a:pt x="234665" y="224073"/>
                    <a:pt x="234665" y="258105"/>
                  </a:cubicBezTo>
                  <a:cubicBezTo>
                    <a:pt x="234665" y="295784"/>
                    <a:pt x="221730" y="326560"/>
                    <a:pt x="195858" y="350435"/>
                  </a:cubicBezTo>
                  <a:cubicBezTo>
                    <a:pt x="169987" y="374309"/>
                    <a:pt x="134913" y="386246"/>
                    <a:pt x="90637" y="386246"/>
                  </a:cubicBezTo>
                  <a:cubicBezTo>
                    <a:pt x="54695" y="386246"/>
                    <a:pt x="24483" y="380864"/>
                    <a:pt x="0" y="370099"/>
                  </a:cubicBezTo>
                  <a:lnTo>
                    <a:pt x="0" y="299777"/>
                  </a:lnTo>
                  <a:cubicBezTo>
                    <a:pt x="25524" y="315404"/>
                    <a:pt x="52698" y="323218"/>
                    <a:pt x="81521" y="323218"/>
                  </a:cubicBezTo>
                  <a:cubicBezTo>
                    <a:pt x="103225" y="323218"/>
                    <a:pt x="120198" y="318052"/>
                    <a:pt x="132439" y="307721"/>
                  </a:cubicBezTo>
                  <a:cubicBezTo>
                    <a:pt x="144680" y="297390"/>
                    <a:pt x="150801" y="283369"/>
                    <a:pt x="150801" y="265658"/>
                  </a:cubicBezTo>
                  <a:cubicBezTo>
                    <a:pt x="150801" y="228675"/>
                    <a:pt x="124669" y="210183"/>
                    <a:pt x="72405" y="210183"/>
                  </a:cubicBezTo>
                  <a:cubicBezTo>
                    <a:pt x="55389" y="210183"/>
                    <a:pt x="34814" y="211745"/>
                    <a:pt x="10679" y="214871"/>
                  </a:cubicBezTo>
                  <a:close/>
                  <a:moveTo>
                    <a:pt x="685391" y="1042"/>
                  </a:moveTo>
                  <a:cubicBezTo>
                    <a:pt x="712999" y="1042"/>
                    <a:pt x="734573" y="9290"/>
                    <a:pt x="750113" y="25785"/>
                  </a:cubicBezTo>
                  <a:cubicBezTo>
                    <a:pt x="765653" y="42280"/>
                    <a:pt x="773423" y="65460"/>
                    <a:pt x="773423" y="95325"/>
                  </a:cubicBezTo>
                  <a:cubicBezTo>
                    <a:pt x="773423" y="126058"/>
                    <a:pt x="764828" y="150453"/>
                    <a:pt x="747638" y="168511"/>
                  </a:cubicBezTo>
                  <a:cubicBezTo>
                    <a:pt x="730449" y="186569"/>
                    <a:pt x="707529" y="195598"/>
                    <a:pt x="678880" y="195598"/>
                  </a:cubicBezTo>
                  <a:cubicBezTo>
                    <a:pt x="652314" y="195598"/>
                    <a:pt x="630914" y="187176"/>
                    <a:pt x="614679" y="170334"/>
                  </a:cubicBezTo>
                  <a:cubicBezTo>
                    <a:pt x="598445" y="153492"/>
                    <a:pt x="590327" y="130833"/>
                    <a:pt x="590327" y="102357"/>
                  </a:cubicBezTo>
                  <a:cubicBezTo>
                    <a:pt x="590327" y="71277"/>
                    <a:pt x="598965" y="46621"/>
                    <a:pt x="616242" y="28389"/>
                  </a:cubicBezTo>
                  <a:cubicBezTo>
                    <a:pt x="633518" y="10158"/>
                    <a:pt x="656568" y="1042"/>
                    <a:pt x="685391" y="1042"/>
                  </a:cubicBezTo>
                  <a:close/>
                  <a:moveTo>
                    <a:pt x="420961" y="0"/>
                  </a:moveTo>
                  <a:cubicBezTo>
                    <a:pt x="507777" y="0"/>
                    <a:pt x="551185" y="63463"/>
                    <a:pt x="551185" y="190389"/>
                  </a:cubicBezTo>
                  <a:cubicBezTo>
                    <a:pt x="551185" y="253591"/>
                    <a:pt x="539335" y="302035"/>
                    <a:pt x="515634" y="335719"/>
                  </a:cubicBezTo>
                  <a:cubicBezTo>
                    <a:pt x="491933" y="369404"/>
                    <a:pt x="457945" y="386246"/>
                    <a:pt x="413668" y="386246"/>
                  </a:cubicBezTo>
                  <a:cubicBezTo>
                    <a:pt x="324768" y="386246"/>
                    <a:pt x="280318" y="323825"/>
                    <a:pt x="280318" y="198983"/>
                  </a:cubicBezTo>
                  <a:cubicBezTo>
                    <a:pt x="280318" y="134218"/>
                    <a:pt x="292342" y="84863"/>
                    <a:pt x="316390" y="50918"/>
                  </a:cubicBezTo>
                  <a:cubicBezTo>
                    <a:pt x="340439" y="16973"/>
                    <a:pt x="375295" y="0"/>
                    <a:pt x="420961" y="0"/>
                  </a:cubicBez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689846" y="829616"/>
            <a:ext cx="3240000" cy="3240000"/>
            <a:chOff x="4015355" y="2374429"/>
            <a:chExt cx="1510666" cy="1506059"/>
          </a:xfrm>
        </p:grpSpPr>
        <p:sp>
          <p:nvSpPr>
            <p:cNvPr id="37" name="Овал 36"/>
            <p:cNvSpPr/>
            <p:nvPr/>
          </p:nvSpPr>
          <p:spPr>
            <a:xfrm>
              <a:off x="4034809" y="2391579"/>
              <a:ext cx="1471758" cy="14717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55070" y="2611840"/>
              <a:ext cx="1031236" cy="10312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793549" y="2374430"/>
              <a:ext cx="419279" cy="294540"/>
            </a:xfrm>
            <a:custGeom>
              <a:avLst/>
              <a:gdLst>
                <a:gd name="connsiteX0" fmla="*/ 0 w 419279"/>
                <a:gd name="connsiteY0" fmla="*/ 0 h 294540"/>
                <a:gd name="connsiteX1" fmla="*/ 129366 w 419279"/>
                <a:gd name="connsiteY1" fmla="*/ 13041 h 294540"/>
                <a:gd name="connsiteX2" fmla="*/ 395679 w 419279"/>
                <a:gd name="connsiteY2" fmla="*/ 124160 h 294540"/>
                <a:gd name="connsiteX3" fmla="*/ 419279 w 419279"/>
                <a:gd name="connsiteY3" fmla="*/ 142140 h 294540"/>
                <a:gd name="connsiteX4" fmla="*/ 302307 w 419279"/>
                <a:gd name="connsiteY4" fmla="*/ 294540 h 294540"/>
                <a:gd name="connsiteX5" fmla="*/ 289020 w 419279"/>
                <a:gd name="connsiteY5" fmla="*/ 284418 h 294540"/>
                <a:gd name="connsiteX6" fmla="*/ 90574 w 419279"/>
                <a:gd name="connsiteY6" fmla="*/ 201615 h 294540"/>
                <a:gd name="connsiteX7" fmla="*/ 0 w 419279"/>
                <a:gd name="connsiteY7" fmla="*/ 192485 h 29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79" h="294540">
                  <a:moveTo>
                    <a:pt x="0" y="0"/>
                  </a:moveTo>
                  <a:lnTo>
                    <a:pt x="129366" y="13041"/>
                  </a:lnTo>
                  <a:cubicBezTo>
                    <a:pt x="226170" y="32850"/>
                    <a:pt x="316229" y="71177"/>
                    <a:pt x="395679" y="124160"/>
                  </a:cubicBezTo>
                  <a:lnTo>
                    <a:pt x="419279" y="142140"/>
                  </a:lnTo>
                  <a:lnTo>
                    <a:pt x="302307" y="294540"/>
                  </a:lnTo>
                  <a:lnTo>
                    <a:pt x="289020" y="284418"/>
                  </a:lnTo>
                  <a:cubicBezTo>
                    <a:pt x="229817" y="244937"/>
                    <a:pt x="162709" y="216376"/>
                    <a:pt x="90574" y="201615"/>
                  </a:cubicBezTo>
                  <a:lnTo>
                    <a:pt x="0" y="192485"/>
                  </a:lnTo>
                  <a:close/>
                </a:path>
              </a:pathLst>
            </a:custGeom>
            <a:solidFill>
              <a:srgbClr val="0033C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132223" y="2544277"/>
              <a:ext cx="351439" cy="393291"/>
            </a:xfrm>
            <a:custGeom>
              <a:avLst/>
              <a:gdLst>
                <a:gd name="connsiteX0" fmla="*/ 116973 w 351439"/>
                <a:gd name="connsiteY0" fmla="*/ 0 h 393291"/>
                <a:gd name="connsiteX1" fmla="*/ 132776 w 351439"/>
                <a:gd name="connsiteY1" fmla="*/ 12039 h 393291"/>
                <a:gd name="connsiteX2" fmla="*/ 347966 w 351439"/>
                <a:gd name="connsiteY2" fmla="*/ 323473 h 393291"/>
                <a:gd name="connsiteX3" fmla="*/ 351439 w 351439"/>
                <a:gd name="connsiteY3" fmla="*/ 336329 h 393291"/>
                <a:gd name="connsiteX4" fmla="*/ 168142 w 351439"/>
                <a:gd name="connsiteY4" fmla="*/ 393291 h 393291"/>
                <a:gd name="connsiteX5" fmla="*/ 167161 w 351439"/>
                <a:gd name="connsiteY5" fmla="*/ 389656 h 393291"/>
                <a:gd name="connsiteX6" fmla="*/ 6808 w 351439"/>
                <a:gd name="connsiteY6" fmla="*/ 157586 h 393291"/>
                <a:gd name="connsiteX7" fmla="*/ 0 w 351439"/>
                <a:gd name="connsiteY7" fmla="*/ 152400 h 3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439" h="393291">
                  <a:moveTo>
                    <a:pt x="116973" y="0"/>
                  </a:moveTo>
                  <a:lnTo>
                    <a:pt x="132776" y="12039"/>
                  </a:lnTo>
                  <a:cubicBezTo>
                    <a:pt x="228707" y="95138"/>
                    <a:pt x="303489" y="202001"/>
                    <a:pt x="347966" y="323473"/>
                  </a:cubicBezTo>
                  <a:lnTo>
                    <a:pt x="351439" y="336329"/>
                  </a:lnTo>
                  <a:lnTo>
                    <a:pt x="168142" y="393291"/>
                  </a:lnTo>
                  <a:lnTo>
                    <a:pt x="167161" y="389656"/>
                  </a:lnTo>
                  <a:cubicBezTo>
                    <a:pt x="134018" y="299140"/>
                    <a:pt x="78293" y="219509"/>
                    <a:pt x="6808" y="157586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rgbClr val="0033C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312295" y="2924774"/>
              <a:ext cx="213726" cy="404975"/>
            </a:xfrm>
            <a:custGeom>
              <a:avLst/>
              <a:gdLst>
                <a:gd name="connsiteX0" fmla="*/ 183296 w 213726"/>
                <a:gd name="connsiteY0" fmla="*/ 0 h 404975"/>
                <a:gd name="connsiteX1" fmla="*/ 201929 w 213726"/>
                <a:gd name="connsiteY1" fmla="*/ 68979 h 404975"/>
                <a:gd name="connsiteX2" fmla="*/ 213726 w 213726"/>
                <a:gd name="connsiteY2" fmla="*/ 202685 h 404975"/>
                <a:gd name="connsiteX3" fmla="*/ 195425 w 213726"/>
                <a:gd name="connsiteY3" fmla="*/ 368694 h 404975"/>
                <a:gd name="connsiteX4" fmla="*/ 183048 w 213726"/>
                <a:gd name="connsiteY4" fmla="*/ 404975 h 404975"/>
                <a:gd name="connsiteX5" fmla="*/ 181 w 213726"/>
                <a:gd name="connsiteY5" fmla="*/ 348147 h 404975"/>
                <a:gd name="connsiteX6" fmla="*/ 7604 w 213726"/>
                <a:gd name="connsiteY6" fmla="*/ 326389 h 404975"/>
                <a:gd name="connsiteX7" fmla="*/ 21241 w 213726"/>
                <a:gd name="connsiteY7" fmla="*/ 202685 h 404975"/>
                <a:gd name="connsiteX8" fmla="*/ 12450 w 213726"/>
                <a:gd name="connsiteY8" fmla="*/ 103052 h 404975"/>
                <a:gd name="connsiteX9" fmla="*/ 0 w 213726"/>
                <a:gd name="connsiteY9" fmla="*/ 56962 h 4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726" h="404975">
                  <a:moveTo>
                    <a:pt x="183296" y="0"/>
                  </a:moveTo>
                  <a:lnTo>
                    <a:pt x="201929" y="68979"/>
                  </a:lnTo>
                  <a:cubicBezTo>
                    <a:pt x="209681" y="112377"/>
                    <a:pt x="213726" y="157058"/>
                    <a:pt x="213726" y="202685"/>
                  </a:cubicBezTo>
                  <a:cubicBezTo>
                    <a:pt x="213726" y="259719"/>
                    <a:pt x="207405" y="315276"/>
                    <a:pt x="195425" y="368694"/>
                  </a:cubicBezTo>
                  <a:lnTo>
                    <a:pt x="183048" y="404975"/>
                  </a:lnTo>
                  <a:lnTo>
                    <a:pt x="181" y="348147"/>
                  </a:lnTo>
                  <a:lnTo>
                    <a:pt x="7604" y="326389"/>
                  </a:lnTo>
                  <a:cubicBezTo>
                    <a:pt x="16531" y="286584"/>
                    <a:pt x="21241" y="245184"/>
                    <a:pt x="21241" y="202685"/>
                  </a:cubicBezTo>
                  <a:cubicBezTo>
                    <a:pt x="21241" y="168686"/>
                    <a:pt x="18227" y="135390"/>
                    <a:pt x="12450" y="103052"/>
                  </a:cubicBezTo>
                  <a:lnTo>
                    <a:pt x="0" y="56962"/>
                  </a:lnTo>
                  <a:close/>
                </a:path>
              </a:pathLst>
            </a:custGeom>
            <a:solidFill>
              <a:srgbClr val="0033CC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129537" y="3316206"/>
              <a:ext cx="351041" cy="396624"/>
            </a:xfrm>
            <a:custGeom>
              <a:avLst/>
              <a:gdLst>
                <a:gd name="connsiteX0" fmla="*/ 168174 w 351041"/>
                <a:gd name="connsiteY0" fmla="*/ 0 h 396624"/>
                <a:gd name="connsiteX1" fmla="*/ 351041 w 351041"/>
                <a:gd name="connsiteY1" fmla="*/ 56829 h 396624"/>
                <a:gd name="connsiteX2" fmla="*/ 325930 w 351041"/>
                <a:gd name="connsiteY2" fmla="*/ 130437 h 396624"/>
                <a:gd name="connsiteX3" fmla="*/ 135461 w 351041"/>
                <a:gd name="connsiteY3" fmla="*/ 382395 h 396624"/>
                <a:gd name="connsiteX4" fmla="*/ 115946 w 351041"/>
                <a:gd name="connsiteY4" fmla="*/ 396624 h 396624"/>
                <a:gd name="connsiteX5" fmla="*/ 0 w 351041"/>
                <a:gd name="connsiteY5" fmla="*/ 243770 h 396624"/>
                <a:gd name="connsiteX6" fmla="*/ 9494 w 351041"/>
                <a:gd name="connsiteY6" fmla="*/ 236848 h 396624"/>
                <a:gd name="connsiteX7" fmla="*/ 151425 w 351041"/>
                <a:gd name="connsiteY7" fmla="*/ 49098 h 39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041" h="396624">
                  <a:moveTo>
                    <a:pt x="168174" y="0"/>
                  </a:moveTo>
                  <a:lnTo>
                    <a:pt x="351041" y="56829"/>
                  </a:lnTo>
                  <a:lnTo>
                    <a:pt x="325930" y="130437"/>
                  </a:lnTo>
                  <a:cubicBezTo>
                    <a:pt x="280660" y="227394"/>
                    <a:pt x="215404" y="313146"/>
                    <a:pt x="135461" y="382395"/>
                  </a:cubicBezTo>
                  <a:lnTo>
                    <a:pt x="115946" y="396624"/>
                  </a:lnTo>
                  <a:lnTo>
                    <a:pt x="0" y="243770"/>
                  </a:lnTo>
                  <a:lnTo>
                    <a:pt x="9494" y="236848"/>
                  </a:lnTo>
                  <a:cubicBezTo>
                    <a:pt x="69065" y="185246"/>
                    <a:pt x="117691" y="121347"/>
                    <a:pt x="151425" y="49098"/>
                  </a:cubicBez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4793549" y="3586917"/>
              <a:ext cx="414985" cy="293571"/>
            </a:xfrm>
            <a:custGeom>
              <a:avLst/>
              <a:gdLst>
                <a:gd name="connsiteX0" fmla="*/ 299039 w 414985"/>
                <a:gd name="connsiteY0" fmla="*/ 0 h 293571"/>
                <a:gd name="connsiteX1" fmla="*/ 414985 w 414985"/>
                <a:gd name="connsiteY1" fmla="*/ 152854 h 293571"/>
                <a:gd name="connsiteX2" fmla="*/ 368808 w 414985"/>
                <a:gd name="connsiteY2" fmla="*/ 186523 h 293571"/>
                <a:gd name="connsiteX3" fmla="*/ 129366 w 414985"/>
                <a:gd name="connsiteY3" fmla="*/ 280529 h 293571"/>
                <a:gd name="connsiteX4" fmla="*/ 0 w 414985"/>
                <a:gd name="connsiteY4" fmla="*/ 293571 h 293571"/>
                <a:gd name="connsiteX5" fmla="*/ 0 w 414985"/>
                <a:gd name="connsiteY5" fmla="*/ 101086 h 293571"/>
                <a:gd name="connsiteX6" fmla="*/ 90574 w 414985"/>
                <a:gd name="connsiteY6" fmla="*/ 91955 h 293571"/>
                <a:gd name="connsiteX7" fmla="*/ 268997 w 414985"/>
                <a:gd name="connsiteY7" fmla="*/ 21905 h 29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85" h="293571">
                  <a:moveTo>
                    <a:pt x="299039" y="0"/>
                  </a:moveTo>
                  <a:lnTo>
                    <a:pt x="414985" y="152854"/>
                  </a:lnTo>
                  <a:lnTo>
                    <a:pt x="368808" y="186523"/>
                  </a:lnTo>
                  <a:cubicBezTo>
                    <a:pt x="296133" y="230682"/>
                    <a:pt x="215414" y="262921"/>
                    <a:pt x="129366" y="280529"/>
                  </a:cubicBezTo>
                  <a:lnTo>
                    <a:pt x="0" y="293571"/>
                  </a:lnTo>
                  <a:lnTo>
                    <a:pt x="0" y="101086"/>
                  </a:lnTo>
                  <a:lnTo>
                    <a:pt x="90574" y="91955"/>
                  </a:lnTo>
                  <a:cubicBezTo>
                    <a:pt x="154694" y="78834"/>
                    <a:pt x="214842" y="54810"/>
                    <a:pt x="268997" y="21905"/>
                  </a:cubicBez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331171" y="3587943"/>
              <a:ext cx="462379" cy="292544"/>
            </a:xfrm>
            <a:custGeom>
              <a:avLst/>
              <a:gdLst>
                <a:gd name="connsiteX0" fmla="*/ 462378 w 462379"/>
                <a:gd name="connsiteY0" fmla="*/ 100059 h 292544"/>
                <a:gd name="connsiteX1" fmla="*/ 462379 w 462379"/>
                <a:gd name="connsiteY1" fmla="*/ 100059 h 292544"/>
                <a:gd name="connsiteX2" fmla="*/ 462379 w 462379"/>
                <a:gd name="connsiteY2" fmla="*/ 292544 h 292544"/>
                <a:gd name="connsiteX3" fmla="*/ 462378 w 462379"/>
                <a:gd name="connsiteY3" fmla="*/ 292544 h 292544"/>
                <a:gd name="connsiteX4" fmla="*/ 116972 w 462379"/>
                <a:gd name="connsiteY4" fmla="*/ 0 h 292544"/>
                <a:gd name="connsiteX5" fmla="*/ 127638 w 462379"/>
                <a:gd name="connsiteY5" fmla="*/ 8126 h 292544"/>
                <a:gd name="connsiteX6" fmla="*/ 326085 w 462379"/>
                <a:gd name="connsiteY6" fmla="*/ 90928 h 292544"/>
                <a:gd name="connsiteX7" fmla="*/ 416659 w 462379"/>
                <a:gd name="connsiteY7" fmla="*/ 100059 h 292544"/>
                <a:gd name="connsiteX8" fmla="*/ 416659 w 462379"/>
                <a:gd name="connsiteY8" fmla="*/ 292544 h 292544"/>
                <a:gd name="connsiteX9" fmla="*/ 287292 w 462379"/>
                <a:gd name="connsiteY9" fmla="*/ 279502 h 292544"/>
                <a:gd name="connsiteX10" fmla="*/ 20980 w 462379"/>
                <a:gd name="connsiteY10" fmla="*/ 168383 h 292544"/>
                <a:gd name="connsiteX11" fmla="*/ 0 w 462379"/>
                <a:gd name="connsiteY11" fmla="*/ 152400 h 29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379" h="292544">
                  <a:moveTo>
                    <a:pt x="462378" y="100059"/>
                  </a:moveTo>
                  <a:lnTo>
                    <a:pt x="462379" y="100059"/>
                  </a:lnTo>
                  <a:lnTo>
                    <a:pt x="462379" y="292544"/>
                  </a:lnTo>
                  <a:lnTo>
                    <a:pt x="462378" y="292544"/>
                  </a:lnTo>
                  <a:close/>
                  <a:moveTo>
                    <a:pt x="116972" y="0"/>
                  </a:moveTo>
                  <a:lnTo>
                    <a:pt x="127638" y="8126"/>
                  </a:lnTo>
                  <a:cubicBezTo>
                    <a:pt x="186841" y="47607"/>
                    <a:pt x="253950" y="76167"/>
                    <a:pt x="326085" y="90928"/>
                  </a:cubicBezTo>
                  <a:lnTo>
                    <a:pt x="416659" y="100059"/>
                  </a:lnTo>
                  <a:lnTo>
                    <a:pt x="416659" y="292544"/>
                  </a:lnTo>
                  <a:lnTo>
                    <a:pt x="287292" y="279502"/>
                  </a:lnTo>
                  <a:cubicBezTo>
                    <a:pt x="190488" y="259693"/>
                    <a:pt x="100430" y="221366"/>
                    <a:pt x="20980" y="168383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057044" y="3314861"/>
              <a:ext cx="354731" cy="397777"/>
            </a:xfrm>
            <a:custGeom>
              <a:avLst/>
              <a:gdLst>
                <a:gd name="connsiteX0" fmla="*/ 183296 w 354731"/>
                <a:gd name="connsiteY0" fmla="*/ 0 h 397777"/>
                <a:gd name="connsiteX1" fmla="*/ 184951 w 354731"/>
                <a:gd name="connsiteY1" fmla="*/ 6124 h 397777"/>
                <a:gd name="connsiteX2" fmla="*/ 345303 w 354731"/>
                <a:gd name="connsiteY2" fmla="*/ 238194 h 397777"/>
                <a:gd name="connsiteX3" fmla="*/ 354731 w 354731"/>
                <a:gd name="connsiteY3" fmla="*/ 245377 h 397777"/>
                <a:gd name="connsiteX4" fmla="*/ 237759 w 354731"/>
                <a:gd name="connsiteY4" fmla="*/ 397777 h 397777"/>
                <a:gd name="connsiteX5" fmla="*/ 219336 w 354731"/>
                <a:gd name="connsiteY5" fmla="*/ 383741 h 397777"/>
                <a:gd name="connsiteX6" fmla="*/ 4146 w 354731"/>
                <a:gd name="connsiteY6" fmla="*/ 72307 h 397777"/>
                <a:gd name="connsiteX7" fmla="*/ 0 w 354731"/>
                <a:gd name="connsiteY7" fmla="*/ 56961 h 39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731" h="397777">
                  <a:moveTo>
                    <a:pt x="183296" y="0"/>
                  </a:moveTo>
                  <a:lnTo>
                    <a:pt x="184951" y="6124"/>
                  </a:lnTo>
                  <a:cubicBezTo>
                    <a:pt x="218093" y="96641"/>
                    <a:pt x="273819" y="176272"/>
                    <a:pt x="345303" y="238194"/>
                  </a:cubicBezTo>
                  <a:lnTo>
                    <a:pt x="354731" y="245377"/>
                  </a:lnTo>
                  <a:lnTo>
                    <a:pt x="237759" y="397777"/>
                  </a:lnTo>
                  <a:lnTo>
                    <a:pt x="219336" y="383741"/>
                  </a:lnTo>
                  <a:cubicBezTo>
                    <a:pt x="123405" y="300643"/>
                    <a:pt x="48623" y="193779"/>
                    <a:pt x="4146" y="72307"/>
                  </a:cubicBezTo>
                  <a:lnTo>
                    <a:pt x="0" y="56961"/>
                  </a:ln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4015355" y="2927033"/>
              <a:ext cx="213054" cy="400620"/>
            </a:xfrm>
            <a:custGeom>
              <a:avLst/>
              <a:gdLst>
                <a:gd name="connsiteX0" fmla="*/ 30042 w 213054"/>
                <a:gd name="connsiteY0" fmla="*/ 0 h 400620"/>
                <a:gd name="connsiteX1" fmla="*/ 212909 w 213054"/>
                <a:gd name="connsiteY1" fmla="*/ 56829 h 400620"/>
                <a:gd name="connsiteX2" fmla="*/ 206122 w 213054"/>
                <a:gd name="connsiteY2" fmla="*/ 76721 h 400620"/>
                <a:gd name="connsiteX3" fmla="*/ 192485 w 213054"/>
                <a:gd name="connsiteY3" fmla="*/ 200425 h 400620"/>
                <a:gd name="connsiteX4" fmla="*/ 201276 w 213054"/>
                <a:gd name="connsiteY4" fmla="*/ 300058 h 400620"/>
                <a:gd name="connsiteX5" fmla="*/ 213054 w 213054"/>
                <a:gd name="connsiteY5" fmla="*/ 343659 h 400620"/>
                <a:gd name="connsiteX6" fmla="*/ 29758 w 213054"/>
                <a:gd name="connsiteY6" fmla="*/ 400620 h 400620"/>
                <a:gd name="connsiteX7" fmla="*/ 11798 w 213054"/>
                <a:gd name="connsiteY7" fmla="*/ 334132 h 400620"/>
                <a:gd name="connsiteX8" fmla="*/ 0 w 213054"/>
                <a:gd name="connsiteY8" fmla="*/ 200425 h 400620"/>
                <a:gd name="connsiteX9" fmla="*/ 18301 w 213054"/>
                <a:gd name="connsiteY9" fmla="*/ 34416 h 40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54" h="400620">
                  <a:moveTo>
                    <a:pt x="30042" y="0"/>
                  </a:moveTo>
                  <a:lnTo>
                    <a:pt x="212909" y="56829"/>
                  </a:lnTo>
                  <a:lnTo>
                    <a:pt x="206122" y="76721"/>
                  </a:lnTo>
                  <a:cubicBezTo>
                    <a:pt x="197195" y="116527"/>
                    <a:pt x="192485" y="157926"/>
                    <a:pt x="192485" y="200425"/>
                  </a:cubicBezTo>
                  <a:cubicBezTo>
                    <a:pt x="192485" y="234425"/>
                    <a:pt x="195500" y="267720"/>
                    <a:pt x="201276" y="300058"/>
                  </a:cubicBezTo>
                  <a:lnTo>
                    <a:pt x="213054" y="343659"/>
                  </a:lnTo>
                  <a:lnTo>
                    <a:pt x="29758" y="400620"/>
                  </a:lnTo>
                  <a:lnTo>
                    <a:pt x="11798" y="334132"/>
                  </a:lnTo>
                  <a:cubicBezTo>
                    <a:pt x="4046" y="290734"/>
                    <a:pt x="0" y="246052"/>
                    <a:pt x="0" y="200425"/>
                  </a:cubicBezTo>
                  <a:cubicBezTo>
                    <a:pt x="0" y="143392"/>
                    <a:pt x="6321" y="87835"/>
                    <a:pt x="18301" y="34416"/>
                  </a:cubicBezTo>
                  <a:close/>
                </a:path>
              </a:pathLst>
            </a:custGeom>
            <a:solidFill>
              <a:srgbClr val="0033C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060163" y="2540139"/>
              <a:ext cx="354348" cy="400436"/>
            </a:xfrm>
            <a:custGeom>
              <a:avLst/>
              <a:gdLst>
                <a:gd name="connsiteX0" fmla="*/ 238402 w 354348"/>
                <a:gd name="connsiteY0" fmla="*/ 0 h 400436"/>
                <a:gd name="connsiteX1" fmla="*/ 354348 w 354348"/>
                <a:gd name="connsiteY1" fmla="*/ 152854 h 400436"/>
                <a:gd name="connsiteX2" fmla="*/ 342183 w 354348"/>
                <a:gd name="connsiteY2" fmla="*/ 161723 h 400436"/>
                <a:gd name="connsiteX3" fmla="*/ 200252 w 354348"/>
                <a:gd name="connsiteY3" fmla="*/ 349474 h 400436"/>
                <a:gd name="connsiteX4" fmla="*/ 182867 w 354348"/>
                <a:gd name="connsiteY4" fmla="*/ 400436 h 400436"/>
                <a:gd name="connsiteX5" fmla="*/ 0 w 354348"/>
                <a:gd name="connsiteY5" fmla="*/ 343608 h 400436"/>
                <a:gd name="connsiteX6" fmla="*/ 25747 w 354348"/>
                <a:gd name="connsiteY6" fmla="*/ 268134 h 400436"/>
                <a:gd name="connsiteX7" fmla="*/ 216216 w 354348"/>
                <a:gd name="connsiteY7" fmla="*/ 16176 h 4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348" h="400436">
                  <a:moveTo>
                    <a:pt x="238402" y="0"/>
                  </a:moveTo>
                  <a:lnTo>
                    <a:pt x="354348" y="152854"/>
                  </a:lnTo>
                  <a:lnTo>
                    <a:pt x="342183" y="161723"/>
                  </a:lnTo>
                  <a:cubicBezTo>
                    <a:pt x="282613" y="213325"/>
                    <a:pt x="233986" y="277225"/>
                    <a:pt x="200252" y="349474"/>
                  </a:cubicBezTo>
                  <a:lnTo>
                    <a:pt x="182867" y="400436"/>
                  </a:lnTo>
                  <a:lnTo>
                    <a:pt x="0" y="343608"/>
                  </a:lnTo>
                  <a:lnTo>
                    <a:pt x="25747" y="268134"/>
                  </a:lnTo>
                  <a:cubicBezTo>
                    <a:pt x="71017" y="171177"/>
                    <a:pt x="136273" y="85425"/>
                    <a:pt x="216216" y="16176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335515" y="2374429"/>
              <a:ext cx="412315" cy="291624"/>
            </a:xfrm>
            <a:custGeom>
              <a:avLst/>
              <a:gdLst>
                <a:gd name="connsiteX0" fmla="*/ 412315 w 412315"/>
                <a:gd name="connsiteY0" fmla="*/ 0 h 291624"/>
                <a:gd name="connsiteX1" fmla="*/ 412315 w 412315"/>
                <a:gd name="connsiteY1" fmla="*/ 192486 h 291624"/>
                <a:gd name="connsiteX2" fmla="*/ 321741 w 412315"/>
                <a:gd name="connsiteY2" fmla="*/ 201616 h 291624"/>
                <a:gd name="connsiteX3" fmla="*/ 143317 w 412315"/>
                <a:gd name="connsiteY3" fmla="*/ 271667 h 291624"/>
                <a:gd name="connsiteX4" fmla="*/ 115946 w 412315"/>
                <a:gd name="connsiteY4" fmla="*/ 291624 h 291624"/>
                <a:gd name="connsiteX5" fmla="*/ 0 w 412315"/>
                <a:gd name="connsiteY5" fmla="*/ 138770 h 291624"/>
                <a:gd name="connsiteX6" fmla="*/ 43506 w 412315"/>
                <a:gd name="connsiteY6" fmla="*/ 107048 h 291624"/>
                <a:gd name="connsiteX7" fmla="*/ 282948 w 412315"/>
                <a:gd name="connsiteY7" fmla="*/ 13042 h 29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315" h="291624">
                  <a:moveTo>
                    <a:pt x="412315" y="0"/>
                  </a:moveTo>
                  <a:lnTo>
                    <a:pt x="412315" y="192486"/>
                  </a:lnTo>
                  <a:lnTo>
                    <a:pt x="321741" y="201616"/>
                  </a:lnTo>
                  <a:cubicBezTo>
                    <a:pt x="257621" y="214737"/>
                    <a:pt x="197472" y="238761"/>
                    <a:pt x="143317" y="271667"/>
                  </a:cubicBezTo>
                  <a:lnTo>
                    <a:pt x="115946" y="291624"/>
                  </a:lnTo>
                  <a:lnTo>
                    <a:pt x="0" y="138770"/>
                  </a:lnTo>
                  <a:lnTo>
                    <a:pt x="43506" y="107048"/>
                  </a:lnTo>
                  <a:cubicBezTo>
                    <a:pt x="116182" y="62890"/>
                    <a:pt x="196900" y="30650"/>
                    <a:pt x="282948" y="13042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4402282" y="2988952"/>
              <a:ext cx="736812" cy="277012"/>
            </a:xfrm>
            <a:custGeom>
              <a:avLst/>
              <a:gdLst/>
              <a:ahLst/>
              <a:cxnLst/>
              <a:rect l="l" t="t" r="r" b="b"/>
              <a:pathLst>
                <a:path w="1027360" h="386246">
                  <a:moveTo>
                    <a:pt x="936984" y="236228"/>
                  </a:moveTo>
                  <a:cubicBezTo>
                    <a:pt x="911807" y="236228"/>
                    <a:pt x="899219" y="253851"/>
                    <a:pt x="899219" y="289099"/>
                  </a:cubicBezTo>
                  <a:cubicBezTo>
                    <a:pt x="899219" y="322436"/>
                    <a:pt x="911460" y="339105"/>
                    <a:pt x="935942" y="339105"/>
                  </a:cubicBezTo>
                  <a:cubicBezTo>
                    <a:pt x="960598" y="339105"/>
                    <a:pt x="972926" y="321742"/>
                    <a:pt x="972926" y="287015"/>
                  </a:cubicBezTo>
                  <a:cubicBezTo>
                    <a:pt x="972926" y="270867"/>
                    <a:pt x="969627" y="258366"/>
                    <a:pt x="963029" y="249511"/>
                  </a:cubicBezTo>
                  <a:cubicBezTo>
                    <a:pt x="956431" y="240655"/>
                    <a:pt x="947749" y="236228"/>
                    <a:pt x="936984" y="236228"/>
                  </a:cubicBezTo>
                  <a:close/>
                  <a:moveTo>
                    <a:pt x="130224" y="216954"/>
                  </a:moveTo>
                  <a:cubicBezTo>
                    <a:pt x="95324" y="230671"/>
                    <a:pt x="77874" y="251681"/>
                    <a:pt x="77874" y="279983"/>
                  </a:cubicBezTo>
                  <a:cubicBezTo>
                    <a:pt x="77874" y="293527"/>
                    <a:pt x="83213" y="304726"/>
                    <a:pt x="93892" y="313581"/>
                  </a:cubicBezTo>
                  <a:cubicBezTo>
                    <a:pt x="104570" y="322436"/>
                    <a:pt x="117549" y="326864"/>
                    <a:pt x="132829" y="326864"/>
                  </a:cubicBezTo>
                  <a:cubicBezTo>
                    <a:pt x="149324" y="326864"/>
                    <a:pt x="162607" y="322523"/>
                    <a:pt x="172677" y="313842"/>
                  </a:cubicBezTo>
                  <a:cubicBezTo>
                    <a:pt x="182748" y="305160"/>
                    <a:pt x="187783" y="293700"/>
                    <a:pt x="187783" y="279462"/>
                  </a:cubicBezTo>
                  <a:cubicBezTo>
                    <a:pt x="187783" y="250987"/>
                    <a:pt x="168597" y="230151"/>
                    <a:pt x="130224" y="216954"/>
                  </a:cubicBezTo>
                  <a:close/>
                  <a:moveTo>
                    <a:pt x="939328" y="190389"/>
                  </a:moveTo>
                  <a:cubicBezTo>
                    <a:pt x="967109" y="190389"/>
                    <a:pt x="988727" y="198549"/>
                    <a:pt x="1004180" y="214871"/>
                  </a:cubicBezTo>
                  <a:cubicBezTo>
                    <a:pt x="1019633" y="231192"/>
                    <a:pt x="1027360" y="254286"/>
                    <a:pt x="1027360" y="284150"/>
                  </a:cubicBezTo>
                  <a:cubicBezTo>
                    <a:pt x="1027360" y="314883"/>
                    <a:pt x="1018765" y="339366"/>
                    <a:pt x="1001576" y="357597"/>
                  </a:cubicBezTo>
                  <a:cubicBezTo>
                    <a:pt x="984386" y="375828"/>
                    <a:pt x="961466" y="384944"/>
                    <a:pt x="932817" y="384944"/>
                  </a:cubicBezTo>
                  <a:cubicBezTo>
                    <a:pt x="906251" y="384944"/>
                    <a:pt x="884851" y="376523"/>
                    <a:pt x="868616" y="359681"/>
                  </a:cubicBezTo>
                  <a:cubicBezTo>
                    <a:pt x="852382" y="342838"/>
                    <a:pt x="844264" y="320179"/>
                    <a:pt x="844264" y="291703"/>
                  </a:cubicBezTo>
                  <a:cubicBezTo>
                    <a:pt x="844264" y="260623"/>
                    <a:pt x="852903" y="235967"/>
                    <a:pt x="870179" y="217736"/>
                  </a:cubicBezTo>
                  <a:cubicBezTo>
                    <a:pt x="887455" y="199504"/>
                    <a:pt x="910505" y="190389"/>
                    <a:pt x="939328" y="190389"/>
                  </a:cubicBezTo>
                  <a:close/>
                  <a:moveTo>
                    <a:pt x="438670" y="62769"/>
                  </a:moveTo>
                  <a:cubicBezTo>
                    <a:pt x="403076" y="62769"/>
                    <a:pt x="385278" y="107479"/>
                    <a:pt x="385278" y="196900"/>
                  </a:cubicBezTo>
                  <a:cubicBezTo>
                    <a:pt x="385278" y="281112"/>
                    <a:pt x="402728" y="323218"/>
                    <a:pt x="437629" y="323218"/>
                  </a:cubicBezTo>
                  <a:cubicBezTo>
                    <a:pt x="471661" y="323218"/>
                    <a:pt x="488677" y="279810"/>
                    <a:pt x="488677" y="192993"/>
                  </a:cubicBezTo>
                  <a:cubicBezTo>
                    <a:pt x="488677" y="106177"/>
                    <a:pt x="472008" y="62769"/>
                    <a:pt x="438670" y="62769"/>
                  </a:cubicBezTo>
                  <a:close/>
                  <a:moveTo>
                    <a:pt x="134391" y="59122"/>
                  </a:moveTo>
                  <a:cubicBezTo>
                    <a:pt x="121369" y="59122"/>
                    <a:pt x="110560" y="63072"/>
                    <a:pt x="101965" y="70973"/>
                  </a:cubicBezTo>
                  <a:cubicBezTo>
                    <a:pt x="93371" y="78873"/>
                    <a:pt x="89073" y="88987"/>
                    <a:pt x="89073" y="101315"/>
                  </a:cubicBezTo>
                  <a:cubicBezTo>
                    <a:pt x="89073" y="124582"/>
                    <a:pt x="104006" y="142206"/>
                    <a:pt x="133870" y="154186"/>
                  </a:cubicBezTo>
                  <a:cubicBezTo>
                    <a:pt x="163735" y="141858"/>
                    <a:pt x="178668" y="124061"/>
                    <a:pt x="178668" y="100794"/>
                  </a:cubicBezTo>
                  <a:cubicBezTo>
                    <a:pt x="178668" y="88119"/>
                    <a:pt x="174631" y="78005"/>
                    <a:pt x="166557" y="70452"/>
                  </a:cubicBezTo>
                  <a:cubicBezTo>
                    <a:pt x="158483" y="62899"/>
                    <a:pt x="147761" y="59122"/>
                    <a:pt x="134391" y="59122"/>
                  </a:cubicBezTo>
                  <a:close/>
                  <a:moveTo>
                    <a:pt x="705184" y="46881"/>
                  </a:moveTo>
                  <a:cubicBezTo>
                    <a:pt x="679834" y="46881"/>
                    <a:pt x="667159" y="64505"/>
                    <a:pt x="667159" y="99752"/>
                  </a:cubicBezTo>
                  <a:cubicBezTo>
                    <a:pt x="667159" y="133090"/>
                    <a:pt x="679226" y="149759"/>
                    <a:pt x="703361" y="149759"/>
                  </a:cubicBezTo>
                  <a:cubicBezTo>
                    <a:pt x="728017" y="149759"/>
                    <a:pt x="740345" y="132395"/>
                    <a:pt x="740345" y="97669"/>
                  </a:cubicBezTo>
                  <a:cubicBezTo>
                    <a:pt x="740345" y="63810"/>
                    <a:pt x="728625" y="46881"/>
                    <a:pt x="705184" y="46881"/>
                  </a:cubicBezTo>
                  <a:close/>
                  <a:moveTo>
                    <a:pt x="908856" y="6251"/>
                  </a:moveTo>
                  <a:lnTo>
                    <a:pt x="972926" y="6251"/>
                  </a:lnTo>
                  <a:lnTo>
                    <a:pt x="729667" y="379735"/>
                  </a:lnTo>
                  <a:lnTo>
                    <a:pt x="666117" y="379735"/>
                  </a:lnTo>
                  <a:close/>
                  <a:moveTo>
                    <a:pt x="706747" y="1042"/>
                  </a:moveTo>
                  <a:cubicBezTo>
                    <a:pt x="734355" y="1042"/>
                    <a:pt x="755929" y="9290"/>
                    <a:pt x="771469" y="25785"/>
                  </a:cubicBezTo>
                  <a:cubicBezTo>
                    <a:pt x="787009" y="42280"/>
                    <a:pt x="794779" y="65460"/>
                    <a:pt x="794779" y="95325"/>
                  </a:cubicBezTo>
                  <a:cubicBezTo>
                    <a:pt x="794779" y="126058"/>
                    <a:pt x="786184" y="150453"/>
                    <a:pt x="768994" y="168511"/>
                  </a:cubicBezTo>
                  <a:cubicBezTo>
                    <a:pt x="751805" y="186569"/>
                    <a:pt x="728885" y="195598"/>
                    <a:pt x="700236" y="195598"/>
                  </a:cubicBezTo>
                  <a:cubicBezTo>
                    <a:pt x="673670" y="195598"/>
                    <a:pt x="652270" y="187176"/>
                    <a:pt x="636035" y="170334"/>
                  </a:cubicBezTo>
                  <a:cubicBezTo>
                    <a:pt x="619801" y="153492"/>
                    <a:pt x="611683" y="130833"/>
                    <a:pt x="611683" y="102357"/>
                  </a:cubicBezTo>
                  <a:cubicBezTo>
                    <a:pt x="611683" y="71277"/>
                    <a:pt x="620321" y="46621"/>
                    <a:pt x="637598" y="28389"/>
                  </a:cubicBezTo>
                  <a:cubicBezTo>
                    <a:pt x="654874" y="10158"/>
                    <a:pt x="677924" y="1042"/>
                    <a:pt x="706747" y="1042"/>
                  </a:cubicBezTo>
                  <a:close/>
                  <a:moveTo>
                    <a:pt x="442317" y="0"/>
                  </a:moveTo>
                  <a:cubicBezTo>
                    <a:pt x="529133" y="0"/>
                    <a:pt x="572541" y="63463"/>
                    <a:pt x="572541" y="190389"/>
                  </a:cubicBezTo>
                  <a:cubicBezTo>
                    <a:pt x="572541" y="253591"/>
                    <a:pt x="560691" y="302035"/>
                    <a:pt x="536990" y="335719"/>
                  </a:cubicBezTo>
                  <a:cubicBezTo>
                    <a:pt x="513289" y="369404"/>
                    <a:pt x="479301" y="386246"/>
                    <a:pt x="435024" y="386246"/>
                  </a:cubicBezTo>
                  <a:cubicBezTo>
                    <a:pt x="346124" y="386246"/>
                    <a:pt x="301674" y="323825"/>
                    <a:pt x="301674" y="198983"/>
                  </a:cubicBezTo>
                  <a:cubicBezTo>
                    <a:pt x="301674" y="134218"/>
                    <a:pt x="313698" y="84863"/>
                    <a:pt x="337746" y="50918"/>
                  </a:cubicBezTo>
                  <a:cubicBezTo>
                    <a:pt x="361795" y="16973"/>
                    <a:pt x="396651" y="0"/>
                    <a:pt x="442317" y="0"/>
                  </a:cubicBezTo>
                  <a:close/>
                  <a:moveTo>
                    <a:pt x="134391" y="0"/>
                  </a:moveTo>
                  <a:cubicBezTo>
                    <a:pt x="171375" y="0"/>
                    <a:pt x="200893" y="8725"/>
                    <a:pt x="222944" y="26175"/>
                  </a:cubicBezTo>
                  <a:cubicBezTo>
                    <a:pt x="244995" y="43626"/>
                    <a:pt x="256021" y="66154"/>
                    <a:pt x="256021" y="93762"/>
                  </a:cubicBezTo>
                  <a:cubicBezTo>
                    <a:pt x="256021" y="134566"/>
                    <a:pt x="232407" y="164604"/>
                    <a:pt x="185179" y="183877"/>
                  </a:cubicBezTo>
                  <a:lnTo>
                    <a:pt x="185179" y="184919"/>
                  </a:lnTo>
                  <a:cubicBezTo>
                    <a:pt x="210529" y="192385"/>
                    <a:pt x="230193" y="204670"/>
                    <a:pt x="244171" y="221773"/>
                  </a:cubicBezTo>
                  <a:cubicBezTo>
                    <a:pt x="258148" y="238876"/>
                    <a:pt x="265137" y="258105"/>
                    <a:pt x="265137" y="279462"/>
                  </a:cubicBezTo>
                  <a:cubicBezTo>
                    <a:pt x="265137" y="312453"/>
                    <a:pt x="252939" y="338497"/>
                    <a:pt x="228544" y="357597"/>
                  </a:cubicBezTo>
                  <a:cubicBezTo>
                    <a:pt x="204148" y="376697"/>
                    <a:pt x="170073" y="386246"/>
                    <a:pt x="126317" y="386246"/>
                  </a:cubicBezTo>
                  <a:cubicBezTo>
                    <a:pt x="88465" y="386246"/>
                    <a:pt x="57950" y="376914"/>
                    <a:pt x="34770" y="358248"/>
                  </a:cubicBezTo>
                  <a:cubicBezTo>
                    <a:pt x="11590" y="339583"/>
                    <a:pt x="0" y="314883"/>
                    <a:pt x="0" y="284150"/>
                  </a:cubicBezTo>
                  <a:cubicBezTo>
                    <a:pt x="0" y="239527"/>
                    <a:pt x="25090" y="206710"/>
                    <a:pt x="75269" y="185701"/>
                  </a:cubicBezTo>
                  <a:lnTo>
                    <a:pt x="75269" y="184398"/>
                  </a:lnTo>
                  <a:cubicBezTo>
                    <a:pt x="32556" y="166861"/>
                    <a:pt x="11199" y="138472"/>
                    <a:pt x="11199" y="99231"/>
                  </a:cubicBezTo>
                  <a:cubicBezTo>
                    <a:pt x="11199" y="70408"/>
                    <a:pt x="22659" y="46664"/>
                    <a:pt x="45578" y="27999"/>
                  </a:cubicBezTo>
                  <a:cubicBezTo>
                    <a:pt x="68498" y="9333"/>
                    <a:pt x="98102" y="0"/>
                    <a:pt x="134391" y="0"/>
                  </a:cubicBez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4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6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</a:t>
            </a:r>
            <a:r>
              <a:rPr lang="ru-RU" dirty="0" smtClean="0"/>
              <a:t>кейсы (2</a:t>
            </a:r>
            <a:r>
              <a:rPr lang="en-US" dirty="0" smtClean="0"/>
              <a:t>/</a:t>
            </a:r>
            <a:r>
              <a:rPr lang="ru-RU" dirty="0" smtClean="0"/>
              <a:t>2)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337838" y="2462931"/>
            <a:ext cx="2456597" cy="1072929"/>
            <a:chOff x="9337838" y="2462931"/>
            <a:chExt cx="2456597" cy="1072929"/>
          </a:xfrm>
        </p:grpSpPr>
        <p:sp>
          <p:nvSpPr>
            <p:cNvPr id="33" name="Текст 4"/>
            <p:cNvSpPr txBox="1"/>
            <p:nvPr/>
          </p:nvSpPr>
          <p:spPr bwMode="auto">
            <a:xfrm>
              <a:off x="9399378" y="2462931"/>
              <a:ext cx="2272080" cy="2628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marR="0" indent="-34290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6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  <a:lvl2pPr marL="285750" marR="0" indent="-28575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2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2pPr>
              <a:lvl3pPr marL="285750" marR="0" indent="-28575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8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3pPr>
              <a:lvl4pPr marL="228600" marR="0" indent="-22860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4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4pPr>
              <a:lvl5pPr marL="171450" marR="0" indent="-17145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0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5pPr>
              <a:lvl6pPr marL="0" marR="0" indent="1778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6pPr>
              <a:lvl7pPr marL="0" marR="0" indent="3556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7pPr>
              <a:lvl8pPr marL="0" marR="0" indent="5334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8pPr>
              <a:lvl9pPr marL="0" marR="0" indent="7112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marR="0" lvl="0" indent="0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None/>
                <a:defRPr/>
              </a:pPr>
              <a:r>
                <a:rPr lang="ru-RU" sz="1100" b="1" i="0" u="none" strike="noStrike" cap="none" spc="0" dirty="0" smtClean="0">
                  <a:ln>
                    <a:noFill/>
                  </a:ln>
                  <a:solidFill>
                    <a:schemeClr val="accent1"/>
                  </a:solidFill>
                  <a:latin typeface="+mn-lt"/>
                  <a:ea typeface="Arial"/>
                  <a:cs typeface="Arial"/>
                </a:rPr>
                <a:t>Предотвращаем НС</a:t>
              </a:r>
              <a:endParaRPr lang="ru-RU" sz="1100" b="0" i="0" u="none" strike="noStrike" cap="none" spc="0" dirty="0">
                <a:ln>
                  <a:noFill/>
                </a:ln>
                <a:solidFill>
                  <a:schemeClr val="accent1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337838" y="2751030"/>
              <a:ext cx="2456597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/>
                <a:t>Нанесение ущерба Компании – кража/подмена/уничтожение критичных данных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/>
                <a:t>Нарушение работоспособности кассовых терминалов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76912" y="2462931"/>
            <a:ext cx="2952985" cy="1052882"/>
            <a:chOff x="6176912" y="2462931"/>
            <a:chExt cx="2952985" cy="1052882"/>
          </a:xfrm>
        </p:grpSpPr>
        <p:sp>
          <p:nvSpPr>
            <p:cNvPr id="31" name="Текст 4"/>
            <p:cNvSpPr txBox="1"/>
            <p:nvPr/>
          </p:nvSpPr>
          <p:spPr bwMode="auto">
            <a:xfrm>
              <a:off x="6176912" y="2462931"/>
              <a:ext cx="2389360" cy="2628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marR="0" indent="-34290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6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  <a:lvl2pPr marL="285750" marR="0" indent="-28575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2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2pPr>
              <a:lvl3pPr marL="285750" marR="0" indent="-28575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8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3pPr>
              <a:lvl4pPr marL="228600" marR="0" indent="-22860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4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4pPr>
              <a:lvl5pPr marL="171450" marR="0" indent="-171450" algn="l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Char char="•"/>
                <a:defRPr sz="10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5pPr>
              <a:lvl6pPr marL="0" marR="0" indent="1778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6pPr>
              <a:lvl7pPr marL="0" marR="0" indent="3556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7pPr>
              <a:lvl8pPr marL="0" marR="0" indent="5334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8pPr>
              <a:lvl9pPr marL="0" marR="0" indent="71120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7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pPr marL="0" marR="0" lvl="0" indent="0" algn="ctr" defTabSz="4127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2023"/>
                </a:buClr>
                <a:buSzTx/>
                <a:buFont typeface="Arial"/>
                <a:buNone/>
                <a:defRPr/>
              </a:pPr>
              <a:r>
                <a:rPr lang="ru-RU" sz="1100" dirty="0" smtClean="0">
                  <a:solidFill>
                    <a:schemeClr val="accent1"/>
                  </a:solidFill>
                  <a:latin typeface="+mn-lt"/>
                </a:rPr>
                <a:t>Реализуя меры защиты</a:t>
              </a:r>
              <a:endParaRPr lang="ru-RU" sz="1100" b="1" i="0" u="none" strike="noStrike" cap="none" spc="0" dirty="0">
                <a:ln>
                  <a:noFill/>
                </a:ln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214388" y="2730983"/>
              <a:ext cx="289834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8288"/>
              <a:r>
                <a:rPr lang="ru-RU" sz="900" b="1" dirty="0"/>
                <a:t>Обеспечение безопасного </a:t>
              </a:r>
              <a:r>
                <a:rPr lang="ru-RU" sz="900" b="1" dirty="0" smtClean="0"/>
                <a:t>доступа:</a:t>
              </a:r>
              <a:endParaRPr lang="ru-RU" sz="900" b="1" dirty="0"/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/>
                <a:t>Развитие процесса Управление доступом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/>
                <a:t>Сопровождение и поддержка системы 2FA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/>
                <a:t>Внедрение </a:t>
              </a:r>
              <a:r>
                <a:rPr lang="en-US" sz="900" dirty="0" smtClean="0"/>
                <a:t>IDM</a:t>
              </a:r>
              <a:r>
                <a:rPr lang="ru-RU" sz="900" dirty="0" smtClean="0"/>
                <a:t>, создание </a:t>
              </a:r>
              <a:r>
                <a:rPr lang="ru-RU" sz="900" dirty="0"/>
                <a:t>эталонных моделей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 smtClean="0"/>
                <a:t>Импортозамещение PAM</a:t>
              </a:r>
              <a:endParaRPr lang="ru-RU" sz="900" dirty="0"/>
            </a:p>
          </p:txBody>
        </p:sp>
        <p:sp>
          <p:nvSpPr>
            <p:cNvPr id="48" name="Шеврон 47"/>
            <p:cNvSpPr/>
            <p:nvPr/>
          </p:nvSpPr>
          <p:spPr bwMode="auto">
            <a:xfrm flipH="1">
              <a:off x="6193963" y="2491189"/>
              <a:ext cx="190778" cy="279236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Шеврон 48"/>
            <p:cNvSpPr/>
            <p:nvPr/>
          </p:nvSpPr>
          <p:spPr bwMode="auto">
            <a:xfrm>
              <a:off x="8939119" y="2486674"/>
              <a:ext cx="190778" cy="279236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7375" y="1313303"/>
            <a:ext cx="6130326" cy="3098138"/>
            <a:chOff x="120854" y="1968176"/>
            <a:chExt cx="7563469" cy="397201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20854" y="1968176"/>
              <a:ext cx="4886579" cy="397201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6633" y="1988508"/>
              <a:ext cx="3337690" cy="70325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585514" y="3202556"/>
              <a:ext cx="941807" cy="325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 smtClean="0">
                  <a:solidFill>
                    <a:srgbClr val="00B050"/>
                  </a:solidFill>
                  <a:ea typeface="Arial"/>
                  <a:cs typeface="Arial"/>
                </a:rPr>
                <a:t>Текущая</a:t>
              </a:r>
              <a:r>
                <a:rPr lang="ru-RU" sz="1050" b="1" dirty="0" smtClean="0">
                  <a:solidFill>
                    <a:srgbClr val="00B050"/>
                  </a:solidFill>
                  <a:ea typeface="Arial"/>
                  <a:cs typeface="Arial"/>
                </a:rPr>
                <a:t> </a:t>
              </a:r>
              <a:endParaRPr lang="ru-RU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39658" y="2833547"/>
              <a:ext cx="933894" cy="3255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 smtClean="0">
                  <a:solidFill>
                    <a:schemeClr val="accent2"/>
                  </a:solidFill>
                  <a:ea typeface="Arial"/>
                  <a:cs typeface="Arial"/>
                </a:rPr>
                <a:t>Целевая</a:t>
              </a:r>
              <a:r>
                <a:rPr lang="ru-RU" sz="1050" b="1" dirty="0" smtClean="0">
                  <a:solidFill>
                    <a:srgbClr val="00B050"/>
                  </a:solidFill>
                  <a:ea typeface="Arial"/>
                  <a:cs typeface="Arial"/>
                </a:rPr>
                <a:t> </a:t>
              </a:r>
              <a:endParaRPr lang="ru-RU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351339" y="3670518"/>
              <a:ext cx="1141864" cy="473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rgbClr val="767776"/>
                  </a:solidFill>
                  <a:ea typeface="Arial"/>
                  <a:cs typeface="Arial"/>
                </a:rPr>
                <a:t>Среднее по отрасли </a:t>
              </a:r>
              <a:endParaRPr lang="ru-RU" sz="900" b="1" dirty="0">
                <a:solidFill>
                  <a:srgbClr val="767776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54" y="3944746"/>
            <a:ext cx="5108887" cy="2296806"/>
          </a:xfrm>
          <a:prstGeom prst="rect">
            <a:avLst/>
          </a:prstGeom>
          <a:ln>
            <a:solidFill>
              <a:schemeClr val="accent1"/>
            </a:solidFill>
            <a:prstDash val="lgDash"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23920"/>
              </p:ext>
            </p:extLst>
          </p:nvPr>
        </p:nvGraphicFramePr>
        <p:xfrm>
          <a:off x="5968525" y="3706842"/>
          <a:ext cx="5452936" cy="816223"/>
        </p:xfrm>
        <a:graphic>
          <a:graphicData uri="http://schemas.openxmlformats.org/drawingml/2006/table">
            <a:tbl>
              <a:tblPr firstRow="1" bandRow="1"/>
              <a:tblGrid>
                <a:gridCol w="681617">
                  <a:extLst>
                    <a:ext uri="{9D8B030D-6E8A-4147-A177-3AD203B41FA5}">
                      <a16:colId xmlns:a16="http://schemas.microsoft.com/office/drawing/2014/main" val="2123926064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692806159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3463099778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724963289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125869740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2115466635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718797385"/>
                    </a:ext>
                  </a:extLst>
                </a:gridCol>
                <a:gridCol w="681617">
                  <a:extLst>
                    <a:ext uri="{9D8B030D-6E8A-4147-A177-3AD203B41FA5}">
                      <a16:colId xmlns:a16="http://schemas.microsoft.com/office/drawing/2014/main" val="1218666432"/>
                    </a:ext>
                  </a:extLst>
                </a:gridCol>
              </a:tblGrid>
              <a:tr h="138242">
                <a:tc>
                  <a:txBody>
                    <a:bodyPr/>
                    <a:lstStyle/>
                    <a:p>
                      <a:pPr marL="36000" marR="0" lvl="0" indent="0" algn="ctr" defTabSz="93594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Q1’2</a:t>
                      </a:r>
                      <a:r>
                        <a:rPr lang="ru-RU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5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77464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>
                          <a:solidFill>
                            <a:srgbClr val="767776"/>
                          </a:solidFill>
                          <a:latin typeface="Arial"/>
                        </a:rPr>
                        <a:t>Q2’2</a:t>
                      </a:r>
                      <a:r>
                        <a:rPr lang="ru-RU" sz="800" b="1" dirty="0">
                          <a:solidFill>
                            <a:srgbClr val="767776"/>
                          </a:solidFill>
                          <a:latin typeface="Arial"/>
                        </a:rPr>
                        <a:t>5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77464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>
                          <a:solidFill>
                            <a:srgbClr val="767776"/>
                          </a:solidFill>
                          <a:latin typeface="Arial"/>
                        </a:rPr>
                        <a:t>Q3’2</a:t>
                      </a:r>
                      <a:r>
                        <a:rPr lang="ru-RU" sz="800" b="1" dirty="0">
                          <a:solidFill>
                            <a:srgbClr val="767776"/>
                          </a:solidFill>
                          <a:latin typeface="Arial"/>
                        </a:rPr>
                        <a:t>5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77464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>
                          <a:solidFill>
                            <a:srgbClr val="767776"/>
                          </a:solidFill>
                          <a:latin typeface="Arial"/>
                        </a:rPr>
                        <a:t>Q</a:t>
                      </a:r>
                      <a:r>
                        <a:rPr lang="ru-RU" sz="800" b="1" dirty="0">
                          <a:solidFill>
                            <a:srgbClr val="767776"/>
                          </a:solidFill>
                          <a:latin typeface="Arial"/>
                        </a:rPr>
                        <a:t>4</a:t>
                      </a:r>
                      <a:r>
                        <a:rPr lang="en-US" sz="800" b="1" dirty="0">
                          <a:solidFill>
                            <a:srgbClr val="767776"/>
                          </a:solidFill>
                          <a:latin typeface="Arial"/>
                        </a:rPr>
                        <a:t>’2</a:t>
                      </a:r>
                      <a:r>
                        <a:rPr lang="ru-RU" sz="800" b="1" dirty="0">
                          <a:solidFill>
                            <a:srgbClr val="767776"/>
                          </a:solidFill>
                          <a:latin typeface="Arial"/>
                        </a:rPr>
                        <a:t>5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3594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Q1’2</a:t>
                      </a:r>
                      <a:r>
                        <a:rPr lang="ru-RU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6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77464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Q2’2</a:t>
                      </a:r>
                      <a:r>
                        <a:rPr lang="ru-RU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6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77464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Q3’2</a:t>
                      </a:r>
                      <a:r>
                        <a:rPr lang="ru-RU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6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77464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dirty="0">
                          <a:solidFill>
                            <a:srgbClr val="767776"/>
                          </a:solidFill>
                          <a:latin typeface="Arial"/>
                        </a:rPr>
                        <a:t>Q</a:t>
                      </a:r>
                      <a:r>
                        <a:rPr lang="ru-RU" sz="800" b="1" dirty="0">
                          <a:solidFill>
                            <a:srgbClr val="767776"/>
                          </a:solidFill>
                          <a:latin typeface="Arial"/>
                        </a:rPr>
                        <a:t>4</a:t>
                      </a:r>
                      <a:r>
                        <a:rPr lang="en-US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’2</a:t>
                      </a:r>
                      <a:r>
                        <a:rPr lang="ru-RU" sz="800" b="1" dirty="0" smtClean="0">
                          <a:solidFill>
                            <a:srgbClr val="767776"/>
                          </a:solidFill>
                          <a:latin typeface="Arial"/>
                        </a:rPr>
                        <a:t>6</a:t>
                      </a:r>
                      <a:endParaRPr lang="en-US" sz="800" b="1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0" marR="49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97309"/>
                  </a:ext>
                </a:extLst>
              </a:tr>
              <a:tr h="67798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800" b="0" dirty="0">
                        <a:solidFill>
                          <a:srgbClr val="767776"/>
                        </a:solidFill>
                        <a:latin typeface="Arial"/>
                      </a:endParaRPr>
                    </a:p>
                  </a:txBody>
                  <a:tcPr marL="98273" marR="49136" marT="62402" marB="624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777893"/>
                  </a:ext>
                </a:extLst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5964235" y="3857425"/>
            <a:ext cx="5422707" cy="689934"/>
            <a:chOff x="5401918" y="5704820"/>
            <a:chExt cx="6192344" cy="772505"/>
          </a:xfrm>
        </p:grpSpPr>
        <p:sp>
          <p:nvSpPr>
            <p:cNvPr id="16" name="Пятиугольник 15"/>
            <p:cNvSpPr/>
            <p:nvPr/>
          </p:nvSpPr>
          <p:spPr bwMode="auto">
            <a:xfrm>
              <a:off x="5401918" y="5704820"/>
              <a:ext cx="6192344" cy="139899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r>
                <a:rPr lang="ru-RU" sz="1400" b="1" dirty="0" smtClean="0"/>
                <a:t>1</a:t>
              </a:r>
              <a:endParaRPr lang="ru-RU" sz="1400" b="1" dirty="0"/>
            </a:p>
          </p:txBody>
        </p:sp>
        <p:sp>
          <p:nvSpPr>
            <p:cNvPr id="53" name="Пятиугольник 52"/>
            <p:cNvSpPr/>
            <p:nvPr/>
          </p:nvSpPr>
          <p:spPr bwMode="auto">
            <a:xfrm>
              <a:off x="6173253" y="5886360"/>
              <a:ext cx="1800000" cy="16123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2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Пятиугольник 53"/>
            <p:cNvSpPr/>
            <p:nvPr/>
          </p:nvSpPr>
          <p:spPr bwMode="auto">
            <a:xfrm>
              <a:off x="7729434" y="6102828"/>
              <a:ext cx="1800000" cy="16123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3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Пятиугольник 56"/>
            <p:cNvSpPr/>
            <p:nvPr/>
          </p:nvSpPr>
          <p:spPr bwMode="auto">
            <a:xfrm>
              <a:off x="8515350" y="6316091"/>
              <a:ext cx="1800000" cy="16123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4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950508" y="2462931"/>
            <a:ext cx="2164864" cy="1321254"/>
            <a:chOff x="3950508" y="2462931"/>
            <a:chExt cx="2164864" cy="1321254"/>
          </a:xfrm>
        </p:grpSpPr>
        <p:grpSp>
          <p:nvGrpSpPr>
            <p:cNvPr id="34" name="Группа 33"/>
            <p:cNvGrpSpPr/>
            <p:nvPr/>
          </p:nvGrpSpPr>
          <p:grpSpPr bwMode="auto">
            <a:xfrm>
              <a:off x="4374636" y="2765911"/>
              <a:ext cx="1428391" cy="301619"/>
              <a:chOff x="783909" y="322968"/>
              <a:chExt cx="1584000" cy="314927"/>
            </a:xfrm>
          </p:grpSpPr>
          <p:sp>
            <p:nvSpPr>
              <p:cNvPr id="35" name="Прямоугольник 34"/>
              <p:cNvSpPr/>
              <p:nvPr/>
            </p:nvSpPr>
            <p:spPr bwMode="auto">
              <a:xfrm>
                <a:off x="819909" y="322968"/>
                <a:ext cx="1512000" cy="108000"/>
              </a:xfrm>
              <a:prstGeom prst="rect">
                <a:avLst/>
              </a:prstGeom>
              <a:grpFill/>
            </p:spPr>
            <p:txBody>
              <a:bodyPr wrap="square" lIns="0" tIns="0" rIns="0" bIns="0" anchor="ctr">
                <a:noAutofit/>
              </a:bodyPr>
              <a:lstStyle/>
              <a:p>
                <a:pPr marL="0" marR="0" lvl="0" indent="0" algn="ctr" defTabSz="41275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700" b="1" i="0" u="none" strike="noStrike" cap="none" spc="0" dirty="0">
                    <a:ln>
                      <a:noFill/>
                    </a:ln>
                    <a:solidFill>
                      <a:schemeClr val="tx1"/>
                    </a:solidFill>
                    <a:ea typeface="Times New Roman"/>
                    <a:cs typeface="Arial"/>
                  </a:rPr>
                  <a:t>Управление доступом</a:t>
                </a:r>
                <a:endParaRPr dirty="0"/>
              </a:p>
            </p:txBody>
          </p:sp>
          <p:grpSp>
            <p:nvGrpSpPr>
              <p:cNvPr id="36" name="Группа 35"/>
              <p:cNvGrpSpPr/>
              <p:nvPr/>
            </p:nvGrpSpPr>
            <p:grpSpPr bwMode="auto">
              <a:xfrm>
                <a:off x="783909" y="487083"/>
                <a:ext cx="1584000" cy="150812"/>
                <a:chOff x="3881323" y="1592324"/>
                <a:chExt cx="1584000" cy="150812"/>
              </a:xfrm>
            </p:grpSpPr>
            <p:cxnSp>
              <p:nvCxnSpPr>
                <p:cNvPr id="37" name="Прямая соединительная линия 36"/>
                <p:cNvCxnSpPr>
                  <a:cxnSpLocks/>
                </p:cNvCxnSpPr>
                <p:nvPr/>
              </p:nvCxnSpPr>
              <p:spPr bwMode="auto">
                <a:xfrm>
                  <a:off x="3881323" y="1668300"/>
                  <a:ext cx="1584000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Овал 37"/>
                <p:cNvSpPr/>
                <p:nvPr/>
              </p:nvSpPr>
              <p:spPr bwMode="auto">
                <a:xfrm>
                  <a:off x="3881323" y="1596291"/>
                  <a:ext cx="144016" cy="14401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 bwMode="auto">
                <a:xfrm>
                  <a:off x="4169355" y="1599120"/>
                  <a:ext cx="144016" cy="14401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 bwMode="auto">
                <a:xfrm>
                  <a:off x="4452823" y="1594308"/>
                  <a:ext cx="144016" cy="14401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 bwMode="auto">
                <a:xfrm>
                  <a:off x="4736292" y="1594308"/>
                  <a:ext cx="144016" cy="14401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 bwMode="auto">
                <a:xfrm>
                  <a:off x="5024719" y="1594308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 bwMode="auto">
                <a:xfrm>
                  <a:off x="5313150" y="1592324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32" name="Прямоугольник 31"/>
            <p:cNvSpPr/>
            <p:nvPr/>
          </p:nvSpPr>
          <p:spPr bwMode="auto">
            <a:xfrm>
              <a:off x="4203616" y="2462931"/>
              <a:ext cx="1911756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/>
                  </a:solidFill>
                  <a:ea typeface="Arial"/>
                  <a:cs typeface="Arial"/>
                </a:rPr>
                <a:t>Повышаем зрелость ИБ </a:t>
              </a:r>
              <a:endParaRPr dirty="0">
                <a:solidFill>
                  <a:schemeClr val="accent1"/>
                </a:solidFill>
              </a:endParaRPr>
            </a:p>
          </p:txBody>
        </p:sp>
        <p:cxnSp>
          <p:nvCxnSpPr>
            <p:cNvPr id="51" name="Соединительная линия уступом 50"/>
            <p:cNvCxnSpPr>
              <a:endCxn id="42" idx="4"/>
            </p:cNvCxnSpPr>
            <p:nvPr/>
          </p:nvCxnSpPr>
          <p:spPr>
            <a:xfrm flipV="1">
              <a:off x="3950508" y="3062921"/>
              <a:ext cx="1520133" cy="721264"/>
            </a:xfrm>
            <a:prstGeom prst="bentConnector2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35963" y="817773"/>
            <a:ext cx="5386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КОМПАНИЯ СО ЗРЕЛОЙ СМИБ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19483" y="1100236"/>
            <a:ext cx="4656667" cy="1197897"/>
            <a:chOff x="7019483" y="1100236"/>
            <a:chExt cx="4656667" cy="1197897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543358" y="1178180"/>
              <a:ext cx="41327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/>
                <a:t>Оценка </a:t>
              </a:r>
              <a:r>
                <a:rPr lang="ru-RU" sz="1400" b="1" dirty="0"/>
                <a:t>состояния </a:t>
              </a:r>
              <a:r>
                <a:rPr lang="ru-RU" sz="1400" b="1" dirty="0" smtClean="0"/>
                <a:t>ИБ </a:t>
              </a:r>
              <a:r>
                <a:rPr lang="ru-RU" sz="1400" b="1" dirty="0"/>
                <a:t>раз в 3 года </a:t>
              </a:r>
              <a:endParaRPr lang="ru-RU" sz="1400" b="1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7019483" y="1100236"/>
              <a:ext cx="436563" cy="436563"/>
              <a:chOff x="9921876" y="2344738"/>
              <a:chExt cx="436563" cy="436563"/>
            </a:xfrm>
          </p:grpSpPr>
          <p:sp>
            <p:nvSpPr>
              <p:cNvPr id="60" name="Freeform 66"/>
              <p:cNvSpPr>
                <a:spLocks/>
              </p:cNvSpPr>
              <p:nvPr/>
            </p:nvSpPr>
            <p:spPr bwMode="auto">
              <a:xfrm>
                <a:off x="10140951" y="2454276"/>
                <a:ext cx="87313" cy="196850"/>
              </a:xfrm>
              <a:custGeom>
                <a:avLst/>
                <a:gdLst>
                  <a:gd name="T0" fmla="*/ 0 w 55"/>
                  <a:gd name="T1" fmla="*/ 0 h 124"/>
                  <a:gd name="T2" fmla="*/ 0 w 55"/>
                  <a:gd name="T3" fmla="*/ 69 h 124"/>
                  <a:gd name="T4" fmla="*/ 55 w 55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24">
                    <a:moveTo>
                      <a:pt x="0" y="0"/>
                    </a:moveTo>
                    <a:lnTo>
                      <a:pt x="0" y="69"/>
                    </a:lnTo>
                    <a:lnTo>
                      <a:pt x="55" y="124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7"/>
              <p:cNvSpPr>
                <a:spLocks/>
              </p:cNvSpPr>
              <p:nvPr/>
            </p:nvSpPr>
            <p:spPr bwMode="auto">
              <a:xfrm>
                <a:off x="9921876" y="2344738"/>
                <a:ext cx="436563" cy="436563"/>
              </a:xfrm>
              <a:custGeom>
                <a:avLst/>
                <a:gdLst>
                  <a:gd name="T0" fmla="*/ 0 w 160"/>
                  <a:gd name="T1" fmla="*/ 80 h 160"/>
                  <a:gd name="T2" fmla="*/ 80 w 160"/>
                  <a:gd name="T3" fmla="*/ 160 h 160"/>
                  <a:gd name="T4" fmla="*/ 160 w 160"/>
                  <a:gd name="T5" fmla="*/ 80 h 160"/>
                  <a:gd name="T6" fmla="*/ 80 w 160"/>
                  <a:gd name="T7" fmla="*/ 0 h 160"/>
                  <a:gd name="T8" fmla="*/ 9 w 160"/>
                  <a:gd name="T9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0">
                    <a:moveTo>
                      <a:pt x="0" y="80"/>
                    </a:moveTo>
                    <a:cubicBezTo>
                      <a:pt x="0" y="124"/>
                      <a:pt x="36" y="160"/>
                      <a:pt x="80" y="160"/>
                    </a:cubicBezTo>
                    <a:cubicBezTo>
                      <a:pt x="124" y="160"/>
                      <a:pt x="160" y="124"/>
                      <a:pt x="160" y="80"/>
                    </a:cubicBezTo>
                    <a:cubicBezTo>
                      <a:pt x="160" y="36"/>
                      <a:pt x="124" y="0"/>
                      <a:pt x="80" y="0"/>
                    </a:cubicBezTo>
                    <a:cubicBezTo>
                      <a:pt x="49" y="0"/>
                      <a:pt x="22" y="18"/>
                      <a:pt x="9" y="44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8"/>
              <p:cNvSpPr>
                <a:spLocks/>
              </p:cNvSpPr>
              <p:nvPr/>
            </p:nvSpPr>
            <p:spPr bwMode="auto">
              <a:xfrm>
                <a:off x="9928226" y="2359026"/>
                <a:ext cx="125413" cy="106363"/>
              </a:xfrm>
              <a:custGeom>
                <a:avLst/>
                <a:gdLst>
                  <a:gd name="T0" fmla="*/ 0 w 79"/>
                  <a:gd name="T1" fmla="*/ 0 h 67"/>
                  <a:gd name="T2" fmla="*/ 12 w 79"/>
                  <a:gd name="T3" fmla="*/ 67 h 67"/>
                  <a:gd name="T4" fmla="*/ 79 w 79"/>
                  <a:gd name="T5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67">
                    <a:moveTo>
                      <a:pt x="0" y="0"/>
                    </a:moveTo>
                    <a:lnTo>
                      <a:pt x="12" y="67"/>
                    </a:lnTo>
                    <a:lnTo>
                      <a:pt x="79" y="55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7019483" y="1693845"/>
              <a:ext cx="390525" cy="390525"/>
              <a:chOff x="2603500" y="4452938"/>
              <a:chExt cx="390525" cy="390525"/>
            </a:xfrm>
          </p:grpSpPr>
          <p:sp>
            <p:nvSpPr>
              <p:cNvPr id="64" name="Rectangle 84"/>
              <p:cNvSpPr>
                <a:spLocks noChangeArrowheads="1"/>
              </p:cNvSpPr>
              <p:nvPr/>
            </p:nvSpPr>
            <p:spPr bwMode="auto">
              <a:xfrm>
                <a:off x="2759075" y="4668838"/>
                <a:ext cx="79375" cy="174625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Rectangle 85"/>
              <p:cNvSpPr>
                <a:spLocks noChangeArrowheads="1"/>
              </p:cNvSpPr>
              <p:nvPr/>
            </p:nvSpPr>
            <p:spPr bwMode="auto">
              <a:xfrm>
                <a:off x="2603500" y="4746625"/>
                <a:ext cx="77787" cy="96838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Rectangle 86"/>
              <p:cNvSpPr>
                <a:spLocks noChangeArrowheads="1"/>
              </p:cNvSpPr>
              <p:nvPr/>
            </p:nvSpPr>
            <p:spPr bwMode="auto">
              <a:xfrm>
                <a:off x="2916238" y="4589463"/>
                <a:ext cx="77787" cy="254000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>
                <a:off x="2662238" y="4452938"/>
                <a:ext cx="273050" cy="157163"/>
              </a:xfrm>
              <a:custGeom>
                <a:avLst/>
                <a:gdLst>
                  <a:gd name="T0" fmla="*/ 0 w 172"/>
                  <a:gd name="T1" fmla="*/ 99 h 99"/>
                  <a:gd name="T2" fmla="*/ 49 w 172"/>
                  <a:gd name="T3" fmla="*/ 50 h 99"/>
                  <a:gd name="T4" fmla="*/ 86 w 172"/>
                  <a:gd name="T5" fmla="*/ 86 h 99"/>
                  <a:gd name="T6" fmla="*/ 172 w 17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99">
                    <a:moveTo>
                      <a:pt x="0" y="99"/>
                    </a:moveTo>
                    <a:lnTo>
                      <a:pt x="49" y="50"/>
                    </a:lnTo>
                    <a:lnTo>
                      <a:pt x="86" y="86"/>
                    </a:lnTo>
                    <a:lnTo>
                      <a:pt x="172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2857500" y="4452938"/>
                <a:ext cx="77787" cy="79375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0 h 50"/>
                  <a:gd name="T4" fmla="*/ 49 w 49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lnTo>
                      <a:pt x="49" y="0"/>
                    </a:lnTo>
                    <a:lnTo>
                      <a:pt x="49" y="5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7546532" y="1559469"/>
              <a:ext cx="41249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/>
                <a:t>Методология </a:t>
              </a:r>
              <a:r>
                <a:rPr lang="ru-RU" sz="1400" b="1" dirty="0"/>
                <a:t>на базе </a:t>
              </a:r>
              <a:r>
                <a:rPr lang="en-US" sz="1400" b="1" dirty="0"/>
                <a:t>NIST </a:t>
              </a:r>
              <a:r>
                <a:rPr lang="en-US" sz="1400" b="1" dirty="0" smtClean="0"/>
                <a:t>CSF, </a:t>
              </a:r>
              <a:r>
                <a:rPr lang="ru-RU" sz="1400" b="1" dirty="0" smtClean="0"/>
                <a:t>дополненная </a:t>
              </a:r>
              <a:r>
                <a:rPr lang="en-US" sz="1400" b="1" dirty="0" smtClean="0"/>
                <a:t>Adaptive </a:t>
              </a:r>
              <a:r>
                <a:rPr lang="en-US" sz="1400" b="1" dirty="0"/>
                <a:t>Security Architecture </a:t>
              </a:r>
              <a:r>
                <a:rPr lang="ru-RU" sz="1400" b="1" dirty="0"/>
                <a:t>от </a:t>
              </a:r>
              <a:r>
                <a:rPr lang="en-US" sz="1400" b="1" dirty="0" smtClean="0"/>
                <a:t>Gartner</a:t>
              </a:r>
              <a:r>
                <a:rPr lang="ru-RU" sz="1400" b="1" dirty="0" smtClean="0"/>
                <a:t> и недопустимыми событиями (НС)</a:t>
              </a:r>
              <a:endParaRPr lang="ru-RU" sz="1400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22937" y="5417137"/>
            <a:ext cx="5385976" cy="738664"/>
            <a:chOff x="5276072" y="5223007"/>
            <a:chExt cx="5385976" cy="73866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5606428" y="5223007"/>
              <a:ext cx="47887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/>
                <a:t>Дополнение подхода позволило показать бизнесу готовность функции ИБ Компании к реагированию на атаки злоумышленников </a:t>
              </a:r>
              <a:r>
                <a:rPr lang="ru-RU" sz="1400" b="1" dirty="0" smtClean="0"/>
                <a:t>и </a:t>
              </a:r>
              <a:r>
                <a:rPr lang="ru-RU" sz="1400" b="1" dirty="0" smtClean="0"/>
                <a:t>возможные потери</a:t>
              </a:r>
              <a:endParaRPr lang="ru-RU" sz="1400" b="1" dirty="0"/>
            </a:p>
          </p:txBody>
        </p:sp>
        <p:sp>
          <p:nvSpPr>
            <p:cNvPr id="70" name="Шеврон 69"/>
            <p:cNvSpPr/>
            <p:nvPr/>
          </p:nvSpPr>
          <p:spPr bwMode="auto">
            <a:xfrm>
              <a:off x="5276072" y="5371793"/>
              <a:ext cx="357807" cy="44109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71" name="Шеврон 70"/>
            <p:cNvSpPr/>
            <p:nvPr/>
          </p:nvSpPr>
          <p:spPr bwMode="auto">
            <a:xfrm flipH="1">
              <a:off x="10304241" y="5371793"/>
              <a:ext cx="357807" cy="44109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31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54763" y="1615795"/>
            <a:ext cx="4785254" cy="1200329"/>
            <a:chOff x="654763" y="1615795"/>
            <a:chExt cx="4785254" cy="12003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02706" y="1615795"/>
              <a:ext cx="42373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Оценка зрелости </a:t>
              </a:r>
              <a:r>
                <a:rPr lang="ru-RU" b="1" dirty="0" smtClean="0"/>
                <a:t>это циклический</a:t>
              </a:r>
              <a:r>
                <a:rPr lang="ru-RU" b="1" dirty="0"/>
                <a:t>, а не разовый процесс. </a:t>
              </a:r>
              <a:endParaRPr lang="en-US" b="1" dirty="0" smtClean="0"/>
            </a:p>
            <a:p>
              <a:r>
                <a:rPr lang="ru-RU" b="1" dirty="0" smtClean="0"/>
                <a:t>Интеграция </a:t>
              </a:r>
              <a:r>
                <a:rPr lang="ru-RU" b="1" dirty="0"/>
                <a:t>в </a:t>
              </a:r>
              <a:r>
                <a:rPr lang="ru-RU" b="1" dirty="0" smtClean="0"/>
                <a:t>PDCA – ключ </a:t>
              </a:r>
              <a:r>
                <a:rPr lang="ru-RU" b="1" dirty="0"/>
                <a:t>к адаптивности и устойчивости </a:t>
              </a:r>
              <a:r>
                <a:rPr lang="ru-RU" b="1" dirty="0" smtClean="0"/>
                <a:t>ИБ</a:t>
              </a:r>
              <a:endParaRPr lang="ru-RU" b="1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54763" y="1740480"/>
              <a:ext cx="436563" cy="436563"/>
              <a:chOff x="9921876" y="2344738"/>
              <a:chExt cx="436563" cy="436563"/>
            </a:xfrm>
          </p:grpSpPr>
          <p:sp>
            <p:nvSpPr>
              <p:cNvPr id="14" name="Freeform 66"/>
              <p:cNvSpPr>
                <a:spLocks/>
              </p:cNvSpPr>
              <p:nvPr/>
            </p:nvSpPr>
            <p:spPr bwMode="auto">
              <a:xfrm>
                <a:off x="10140951" y="2454276"/>
                <a:ext cx="87313" cy="196850"/>
              </a:xfrm>
              <a:custGeom>
                <a:avLst/>
                <a:gdLst>
                  <a:gd name="T0" fmla="*/ 0 w 55"/>
                  <a:gd name="T1" fmla="*/ 0 h 124"/>
                  <a:gd name="T2" fmla="*/ 0 w 55"/>
                  <a:gd name="T3" fmla="*/ 69 h 124"/>
                  <a:gd name="T4" fmla="*/ 55 w 55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24">
                    <a:moveTo>
                      <a:pt x="0" y="0"/>
                    </a:moveTo>
                    <a:lnTo>
                      <a:pt x="0" y="69"/>
                    </a:lnTo>
                    <a:lnTo>
                      <a:pt x="55" y="124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7"/>
              <p:cNvSpPr>
                <a:spLocks/>
              </p:cNvSpPr>
              <p:nvPr/>
            </p:nvSpPr>
            <p:spPr bwMode="auto">
              <a:xfrm>
                <a:off x="9921876" y="2344738"/>
                <a:ext cx="436563" cy="436563"/>
              </a:xfrm>
              <a:custGeom>
                <a:avLst/>
                <a:gdLst>
                  <a:gd name="T0" fmla="*/ 0 w 160"/>
                  <a:gd name="T1" fmla="*/ 80 h 160"/>
                  <a:gd name="T2" fmla="*/ 80 w 160"/>
                  <a:gd name="T3" fmla="*/ 160 h 160"/>
                  <a:gd name="T4" fmla="*/ 160 w 160"/>
                  <a:gd name="T5" fmla="*/ 80 h 160"/>
                  <a:gd name="T6" fmla="*/ 80 w 160"/>
                  <a:gd name="T7" fmla="*/ 0 h 160"/>
                  <a:gd name="T8" fmla="*/ 9 w 160"/>
                  <a:gd name="T9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0">
                    <a:moveTo>
                      <a:pt x="0" y="80"/>
                    </a:moveTo>
                    <a:cubicBezTo>
                      <a:pt x="0" y="124"/>
                      <a:pt x="36" y="160"/>
                      <a:pt x="80" y="160"/>
                    </a:cubicBezTo>
                    <a:cubicBezTo>
                      <a:pt x="124" y="160"/>
                      <a:pt x="160" y="124"/>
                      <a:pt x="160" y="80"/>
                    </a:cubicBezTo>
                    <a:cubicBezTo>
                      <a:pt x="160" y="36"/>
                      <a:pt x="124" y="0"/>
                      <a:pt x="80" y="0"/>
                    </a:cubicBezTo>
                    <a:cubicBezTo>
                      <a:pt x="49" y="0"/>
                      <a:pt x="22" y="18"/>
                      <a:pt x="9" y="44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68"/>
              <p:cNvSpPr>
                <a:spLocks/>
              </p:cNvSpPr>
              <p:nvPr/>
            </p:nvSpPr>
            <p:spPr bwMode="auto">
              <a:xfrm>
                <a:off x="9928226" y="2359026"/>
                <a:ext cx="125413" cy="106363"/>
              </a:xfrm>
              <a:custGeom>
                <a:avLst/>
                <a:gdLst>
                  <a:gd name="T0" fmla="*/ 0 w 79"/>
                  <a:gd name="T1" fmla="*/ 0 h 67"/>
                  <a:gd name="T2" fmla="*/ 12 w 79"/>
                  <a:gd name="T3" fmla="*/ 67 h 67"/>
                  <a:gd name="T4" fmla="*/ 79 w 79"/>
                  <a:gd name="T5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67">
                    <a:moveTo>
                      <a:pt x="0" y="0"/>
                    </a:moveTo>
                    <a:lnTo>
                      <a:pt x="12" y="67"/>
                    </a:lnTo>
                    <a:lnTo>
                      <a:pt x="79" y="55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643650" y="3418976"/>
            <a:ext cx="5127672" cy="1477328"/>
            <a:chOff x="643650" y="3418976"/>
            <a:chExt cx="5127672" cy="14773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02707" y="3418976"/>
              <a:ext cx="456861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Нет </a:t>
              </a:r>
              <a:r>
                <a:rPr lang="ru-RU" b="1" dirty="0" smtClean="0"/>
                <a:t>единственно верного подхода оценки зрелости – выбирайте </a:t>
              </a:r>
              <a:r>
                <a:rPr lang="ru-RU" b="1" dirty="0"/>
                <a:t>методологию, понятную ВАШЕМУ БИЗНЕСУ и соответствующую зрелости </a:t>
              </a:r>
              <a:r>
                <a:rPr lang="ru-RU" b="1" dirty="0" smtClean="0"/>
                <a:t>Компании</a:t>
              </a:r>
              <a:endParaRPr lang="ru-RU" b="1" dirty="0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643650" y="3646484"/>
              <a:ext cx="458788" cy="468313"/>
              <a:chOff x="9910764" y="3346451"/>
              <a:chExt cx="458788" cy="468313"/>
            </a:xfrm>
          </p:grpSpPr>
          <p:sp>
            <p:nvSpPr>
              <p:cNvPr id="18" name="Freeform 93"/>
              <p:cNvSpPr>
                <a:spLocks/>
              </p:cNvSpPr>
              <p:nvPr/>
            </p:nvSpPr>
            <p:spPr bwMode="auto">
              <a:xfrm>
                <a:off x="9910764" y="3619501"/>
                <a:ext cx="228600" cy="195263"/>
              </a:xfrm>
              <a:custGeom>
                <a:avLst/>
                <a:gdLst>
                  <a:gd name="T0" fmla="*/ 0 w 84"/>
                  <a:gd name="T1" fmla="*/ 0 h 72"/>
                  <a:gd name="T2" fmla="*/ 36 w 84"/>
                  <a:gd name="T3" fmla="*/ 0 h 72"/>
                  <a:gd name="T4" fmla="*/ 84 w 84"/>
                  <a:gd name="T5" fmla="*/ 48 h 72"/>
                  <a:gd name="T6" fmla="*/ 84 w 84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72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63" y="0"/>
                      <a:pt x="84" y="21"/>
                      <a:pt x="84" y="48"/>
                    </a:cubicBezTo>
                    <a:cubicBezTo>
                      <a:pt x="84" y="72"/>
                      <a:pt x="84" y="72"/>
                      <a:pt x="84" y="72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94"/>
              <p:cNvSpPr>
                <a:spLocks/>
              </p:cNvSpPr>
              <p:nvPr/>
            </p:nvSpPr>
            <p:spPr bwMode="auto">
              <a:xfrm>
                <a:off x="10139364" y="3619501"/>
                <a:ext cx="230188" cy="195263"/>
              </a:xfrm>
              <a:custGeom>
                <a:avLst/>
                <a:gdLst>
                  <a:gd name="T0" fmla="*/ 84 w 84"/>
                  <a:gd name="T1" fmla="*/ 0 h 72"/>
                  <a:gd name="T2" fmla="*/ 48 w 84"/>
                  <a:gd name="T3" fmla="*/ 0 h 72"/>
                  <a:gd name="T4" fmla="*/ 0 w 84"/>
                  <a:gd name="T5" fmla="*/ 48 h 72"/>
                  <a:gd name="T6" fmla="*/ 0 w 84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72">
                    <a:moveTo>
                      <a:pt x="84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72"/>
                      <a:pt x="0" y="72"/>
                      <a:pt x="0" y="72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95"/>
              <p:cNvSpPr>
                <a:spLocks noChangeShapeType="1"/>
              </p:cNvSpPr>
              <p:nvPr/>
            </p:nvSpPr>
            <p:spPr bwMode="auto">
              <a:xfrm flipV="1">
                <a:off x="10139364" y="3346451"/>
                <a:ext cx="0" cy="403225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96"/>
              <p:cNvSpPr>
                <a:spLocks/>
              </p:cNvSpPr>
              <p:nvPr/>
            </p:nvSpPr>
            <p:spPr bwMode="auto">
              <a:xfrm>
                <a:off x="9910764" y="3552826"/>
                <a:ext cx="65088" cy="131763"/>
              </a:xfrm>
              <a:custGeom>
                <a:avLst/>
                <a:gdLst>
                  <a:gd name="T0" fmla="*/ 41 w 41"/>
                  <a:gd name="T1" fmla="*/ 83 h 83"/>
                  <a:gd name="T2" fmla="*/ 0 w 41"/>
                  <a:gd name="T3" fmla="*/ 42 h 83"/>
                  <a:gd name="T4" fmla="*/ 41 w 41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83">
                    <a:moveTo>
                      <a:pt x="41" y="83"/>
                    </a:moveTo>
                    <a:lnTo>
                      <a:pt x="0" y="42"/>
                    </a:lnTo>
                    <a:lnTo>
                      <a:pt x="41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97"/>
              <p:cNvSpPr>
                <a:spLocks/>
              </p:cNvSpPr>
              <p:nvPr/>
            </p:nvSpPr>
            <p:spPr bwMode="auto">
              <a:xfrm>
                <a:off x="10302876" y="3552826"/>
                <a:ext cx="66675" cy="131763"/>
              </a:xfrm>
              <a:custGeom>
                <a:avLst/>
                <a:gdLst>
                  <a:gd name="T0" fmla="*/ 0 w 42"/>
                  <a:gd name="T1" fmla="*/ 83 h 83"/>
                  <a:gd name="T2" fmla="*/ 42 w 42"/>
                  <a:gd name="T3" fmla="*/ 42 h 83"/>
                  <a:gd name="T4" fmla="*/ 0 w 42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83">
                    <a:moveTo>
                      <a:pt x="0" y="83"/>
                    </a:moveTo>
                    <a:lnTo>
                      <a:pt x="42" y="42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98"/>
              <p:cNvSpPr>
                <a:spLocks/>
              </p:cNvSpPr>
              <p:nvPr/>
            </p:nvSpPr>
            <p:spPr bwMode="auto">
              <a:xfrm>
                <a:off x="10052051" y="3346451"/>
                <a:ext cx="174625" cy="87313"/>
              </a:xfrm>
              <a:custGeom>
                <a:avLst/>
                <a:gdLst>
                  <a:gd name="T0" fmla="*/ 0 w 110"/>
                  <a:gd name="T1" fmla="*/ 55 h 55"/>
                  <a:gd name="T2" fmla="*/ 55 w 110"/>
                  <a:gd name="T3" fmla="*/ 0 h 55"/>
                  <a:gd name="T4" fmla="*/ 110 w 110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55"/>
                    </a:moveTo>
                    <a:lnTo>
                      <a:pt x="55" y="0"/>
                    </a:lnTo>
                    <a:lnTo>
                      <a:pt x="110" y="55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409911" y="3418976"/>
            <a:ext cx="5252002" cy="1477328"/>
            <a:chOff x="6409911" y="3418976"/>
            <a:chExt cx="5252002" cy="14773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011620" y="3418976"/>
              <a:ext cx="465029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Для построения эффективного целевого состояния ИБ комбинируйте подходы – н-р, дополните оценку </a:t>
              </a:r>
              <a:r>
                <a:rPr lang="ru-RU" b="1" dirty="0"/>
                <a:t>зрелости процессов </a:t>
              </a:r>
              <a:r>
                <a:rPr lang="ru-RU" b="1" dirty="0" smtClean="0"/>
                <a:t>оценкой </a:t>
              </a:r>
              <a:r>
                <a:rPr lang="ru-RU" b="1" dirty="0"/>
                <a:t>рисков и метриками </a:t>
              </a:r>
              <a:r>
                <a:rPr lang="ru-RU" b="1" dirty="0" smtClean="0"/>
                <a:t>эффективности</a:t>
              </a:r>
              <a:endParaRPr lang="ru-RU" b="1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6409911" y="3646484"/>
              <a:ext cx="481013" cy="481012"/>
              <a:chOff x="4667251" y="2322513"/>
              <a:chExt cx="481013" cy="481012"/>
            </a:xfrm>
          </p:grpSpPr>
          <p:sp>
            <p:nvSpPr>
              <p:cNvPr id="25" name="Freeform 77"/>
              <p:cNvSpPr>
                <a:spLocks/>
              </p:cNvSpPr>
              <p:nvPr/>
            </p:nvSpPr>
            <p:spPr bwMode="auto">
              <a:xfrm>
                <a:off x="4821239" y="2322513"/>
                <a:ext cx="42863" cy="44450"/>
              </a:xfrm>
              <a:custGeom>
                <a:avLst/>
                <a:gdLst>
                  <a:gd name="T0" fmla="*/ 27 w 27"/>
                  <a:gd name="T1" fmla="*/ 0 h 28"/>
                  <a:gd name="T2" fmla="*/ 0 w 27"/>
                  <a:gd name="T3" fmla="*/ 0 h 28"/>
                  <a:gd name="T4" fmla="*/ 0 w 27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8">
                    <a:moveTo>
                      <a:pt x="27" y="0"/>
                    </a:move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8"/>
              <p:cNvSpPr>
                <a:spLocks/>
              </p:cNvSpPr>
              <p:nvPr/>
            </p:nvSpPr>
            <p:spPr bwMode="auto">
              <a:xfrm>
                <a:off x="5103814" y="2322513"/>
                <a:ext cx="44450" cy="44450"/>
              </a:xfrm>
              <a:custGeom>
                <a:avLst/>
                <a:gdLst>
                  <a:gd name="T0" fmla="*/ 28 w 28"/>
                  <a:gd name="T1" fmla="*/ 28 h 28"/>
                  <a:gd name="T2" fmla="*/ 28 w 28"/>
                  <a:gd name="T3" fmla="*/ 0 h 28"/>
                  <a:gd name="T4" fmla="*/ 0 w 2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8" y="28"/>
                    </a:move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9"/>
              <p:cNvSpPr>
                <a:spLocks/>
              </p:cNvSpPr>
              <p:nvPr/>
            </p:nvSpPr>
            <p:spPr bwMode="auto">
              <a:xfrm>
                <a:off x="5103814" y="2606675"/>
                <a:ext cx="44450" cy="44450"/>
              </a:xfrm>
              <a:custGeom>
                <a:avLst/>
                <a:gdLst>
                  <a:gd name="T0" fmla="*/ 0 w 28"/>
                  <a:gd name="T1" fmla="*/ 28 h 28"/>
                  <a:gd name="T2" fmla="*/ 28 w 28"/>
                  <a:gd name="T3" fmla="*/ 28 h 28"/>
                  <a:gd name="T4" fmla="*/ 28 w 2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28" y="28"/>
                    </a:lnTo>
                    <a:lnTo>
                      <a:pt x="28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80"/>
              <p:cNvSpPr>
                <a:spLocks noChangeShapeType="1"/>
              </p:cNvSpPr>
              <p:nvPr/>
            </p:nvSpPr>
            <p:spPr bwMode="auto">
              <a:xfrm>
                <a:off x="4951414" y="2322513"/>
                <a:ext cx="65088" cy="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81"/>
              <p:cNvSpPr>
                <a:spLocks noChangeShapeType="1"/>
              </p:cNvSpPr>
              <p:nvPr/>
            </p:nvSpPr>
            <p:spPr bwMode="auto">
              <a:xfrm>
                <a:off x="5148264" y="2454275"/>
                <a:ext cx="0" cy="65088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82"/>
              <p:cNvSpPr>
                <a:spLocks/>
              </p:cNvSpPr>
              <p:nvPr/>
            </p:nvSpPr>
            <p:spPr bwMode="auto">
              <a:xfrm>
                <a:off x="4667251" y="2476500"/>
                <a:ext cx="44450" cy="42863"/>
              </a:xfrm>
              <a:custGeom>
                <a:avLst/>
                <a:gdLst>
                  <a:gd name="T0" fmla="*/ 0 w 28"/>
                  <a:gd name="T1" fmla="*/ 27 h 27"/>
                  <a:gd name="T2" fmla="*/ 0 w 28"/>
                  <a:gd name="T3" fmla="*/ 0 h 27"/>
                  <a:gd name="T4" fmla="*/ 28 w 2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0" y="27"/>
                    </a:moveTo>
                    <a:lnTo>
                      <a:pt x="0" y="0"/>
                    </a:lnTo>
                    <a:lnTo>
                      <a:pt x="28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83"/>
              <p:cNvSpPr>
                <a:spLocks/>
              </p:cNvSpPr>
              <p:nvPr/>
            </p:nvSpPr>
            <p:spPr bwMode="auto">
              <a:xfrm>
                <a:off x="4667251" y="2759075"/>
                <a:ext cx="44450" cy="44450"/>
              </a:xfrm>
              <a:custGeom>
                <a:avLst/>
                <a:gdLst>
                  <a:gd name="T0" fmla="*/ 28 w 28"/>
                  <a:gd name="T1" fmla="*/ 28 h 28"/>
                  <a:gd name="T2" fmla="*/ 0 w 28"/>
                  <a:gd name="T3" fmla="*/ 28 h 28"/>
                  <a:gd name="T4" fmla="*/ 0 w 2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8" y="28"/>
                    </a:move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84"/>
              <p:cNvSpPr>
                <a:spLocks/>
              </p:cNvSpPr>
              <p:nvPr/>
            </p:nvSpPr>
            <p:spPr bwMode="auto">
              <a:xfrm>
                <a:off x="4951414" y="2759075"/>
                <a:ext cx="42863" cy="44450"/>
              </a:xfrm>
              <a:custGeom>
                <a:avLst/>
                <a:gdLst>
                  <a:gd name="T0" fmla="*/ 27 w 27"/>
                  <a:gd name="T1" fmla="*/ 0 h 28"/>
                  <a:gd name="T2" fmla="*/ 27 w 27"/>
                  <a:gd name="T3" fmla="*/ 28 h 28"/>
                  <a:gd name="T4" fmla="*/ 0 w 27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8">
                    <a:moveTo>
                      <a:pt x="27" y="0"/>
                    </a:moveTo>
                    <a:lnTo>
                      <a:pt x="27" y="28"/>
                    </a:lnTo>
                    <a:lnTo>
                      <a:pt x="0" y="28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85"/>
              <p:cNvSpPr>
                <a:spLocks noChangeShapeType="1"/>
              </p:cNvSpPr>
              <p:nvPr/>
            </p:nvSpPr>
            <p:spPr bwMode="auto">
              <a:xfrm>
                <a:off x="4667251" y="2606675"/>
                <a:ext cx="0" cy="65088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86"/>
              <p:cNvSpPr>
                <a:spLocks noChangeShapeType="1"/>
              </p:cNvSpPr>
              <p:nvPr/>
            </p:nvSpPr>
            <p:spPr bwMode="auto">
              <a:xfrm>
                <a:off x="4799014" y="2803525"/>
                <a:ext cx="65088" cy="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87"/>
              <p:cNvSpPr>
                <a:spLocks noChangeArrowheads="1"/>
              </p:cNvSpPr>
              <p:nvPr/>
            </p:nvSpPr>
            <p:spPr bwMode="auto">
              <a:xfrm>
                <a:off x="4821239" y="2476500"/>
                <a:ext cx="173038" cy="174625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6501192" y="1615795"/>
            <a:ext cx="5001695" cy="1200329"/>
            <a:chOff x="6501192" y="1615795"/>
            <a:chExt cx="5001695" cy="120032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011619" y="1615795"/>
              <a:ext cx="44912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Оценка </a:t>
              </a:r>
              <a:r>
                <a:rPr lang="ru-RU" b="1" dirty="0"/>
                <a:t>зрелости </a:t>
              </a:r>
              <a:r>
                <a:rPr lang="ru-RU" b="1" dirty="0" smtClean="0"/>
                <a:t>– не </a:t>
              </a:r>
              <a:r>
                <a:rPr lang="ru-RU" b="1" dirty="0"/>
                <a:t>самоцель, </a:t>
              </a:r>
              <a:endParaRPr lang="ru-RU" b="1" dirty="0" smtClean="0"/>
            </a:p>
            <a:p>
              <a:r>
                <a:rPr lang="ru-RU" b="1" dirty="0" smtClean="0"/>
                <a:t>а </a:t>
              </a:r>
              <a:r>
                <a:rPr lang="ru-RU" b="1" dirty="0"/>
                <a:t>инструмент для построения дорожной карты развития и </a:t>
              </a:r>
              <a:endParaRPr lang="ru-RU" b="1" dirty="0" smtClean="0"/>
            </a:p>
            <a:p>
              <a:r>
                <a:rPr lang="ru-RU" b="1" dirty="0" smtClean="0"/>
                <a:t>диалога </a:t>
              </a:r>
              <a:r>
                <a:rPr lang="ru-RU" b="1" dirty="0"/>
                <a:t>с </a:t>
              </a:r>
              <a:r>
                <a:rPr lang="ru-RU" b="1" dirty="0" smtClean="0"/>
                <a:t>руководством</a:t>
              </a:r>
              <a:endParaRPr lang="ru-RU" b="1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6501192" y="1740480"/>
              <a:ext cx="428625" cy="409576"/>
              <a:chOff x="8896350" y="1273175"/>
              <a:chExt cx="428625" cy="409576"/>
            </a:xfrm>
          </p:grpSpPr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flipV="1">
                <a:off x="9051925" y="1458913"/>
                <a:ext cx="0" cy="18415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 flipV="1">
                <a:off x="9169400" y="1458913"/>
                <a:ext cx="0" cy="223838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8"/>
              <p:cNvSpPr>
                <a:spLocks/>
              </p:cNvSpPr>
              <p:nvPr/>
            </p:nvSpPr>
            <p:spPr bwMode="auto">
              <a:xfrm>
                <a:off x="8896350" y="1350963"/>
                <a:ext cx="428625" cy="331788"/>
              </a:xfrm>
              <a:custGeom>
                <a:avLst/>
                <a:gdLst>
                  <a:gd name="T0" fmla="*/ 196 w 270"/>
                  <a:gd name="T1" fmla="*/ 18 h 209"/>
                  <a:gd name="T2" fmla="*/ 270 w 270"/>
                  <a:gd name="T3" fmla="*/ 0 h 209"/>
                  <a:gd name="T4" fmla="*/ 270 w 270"/>
                  <a:gd name="T5" fmla="*/ 184 h 209"/>
                  <a:gd name="T6" fmla="*/ 172 w 270"/>
                  <a:gd name="T7" fmla="*/ 209 h 209"/>
                  <a:gd name="T8" fmla="*/ 98 w 270"/>
                  <a:gd name="T9" fmla="*/ 184 h 209"/>
                  <a:gd name="T10" fmla="*/ 0 w 270"/>
                  <a:gd name="T11" fmla="*/ 209 h 209"/>
                  <a:gd name="T12" fmla="*/ 0 w 270"/>
                  <a:gd name="T13" fmla="*/ 24 h 209"/>
                  <a:gd name="T14" fmla="*/ 73 w 270"/>
                  <a:gd name="T15" fmla="*/ 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209">
                    <a:moveTo>
                      <a:pt x="196" y="18"/>
                    </a:moveTo>
                    <a:lnTo>
                      <a:pt x="270" y="0"/>
                    </a:lnTo>
                    <a:lnTo>
                      <a:pt x="270" y="184"/>
                    </a:lnTo>
                    <a:lnTo>
                      <a:pt x="172" y="209"/>
                    </a:lnTo>
                    <a:lnTo>
                      <a:pt x="98" y="184"/>
                    </a:lnTo>
                    <a:lnTo>
                      <a:pt x="0" y="209"/>
                    </a:lnTo>
                    <a:lnTo>
                      <a:pt x="0" y="24"/>
                    </a:lnTo>
                    <a:lnTo>
                      <a:pt x="73" y="6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67"/>
              <p:cNvSpPr>
                <a:spLocks/>
              </p:cNvSpPr>
              <p:nvPr/>
            </p:nvSpPr>
            <p:spPr bwMode="auto">
              <a:xfrm>
                <a:off x="9012238" y="1273175"/>
                <a:ext cx="195262" cy="255588"/>
              </a:xfrm>
              <a:custGeom>
                <a:avLst/>
                <a:gdLst>
                  <a:gd name="T0" fmla="*/ 80 w 80"/>
                  <a:gd name="T1" fmla="*/ 40 h 105"/>
                  <a:gd name="T2" fmla="*/ 40 w 80"/>
                  <a:gd name="T3" fmla="*/ 105 h 105"/>
                  <a:gd name="T4" fmla="*/ 0 w 80"/>
                  <a:gd name="T5" fmla="*/ 40 h 105"/>
                  <a:gd name="T6" fmla="*/ 40 w 80"/>
                  <a:gd name="T7" fmla="*/ 0 h 105"/>
                  <a:gd name="T8" fmla="*/ 80 w 80"/>
                  <a:gd name="T9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5">
                    <a:moveTo>
                      <a:pt x="80" y="40"/>
                    </a:moveTo>
                    <a:cubicBezTo>
                      <a:pt x="80" y="65"/>
                      <a:pt x="40" y="105"/>
                      <a:pt x="40" y="105"/>
                    </a:cubicBezTo>
                    <a:cubicBezTo>
                      <a:pt x="40" y="105"/>
                      <a:pt x="0" y="65"/>
                      <a:pt x="0" y="40"/>
                    </a:cubicBezTo>
                    <a:cubicBezTo>
                      <a:pt x="0" y="15"/>
                      <a:pt x="21" y="0"/>
                      <a:pt x="40" y="0"/>
                    </a:cubicBezTo>
                    <a:cubicBezTo>
                      <a:pt x="59" y="0"/>
                      <a:pt x="80" y="15"/>
                      <a:pt x="80" y="40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Oval 68"/>
              <p:cNvSpPr>
                <a:spLocks noChangeArrowheads="1"/>
              </p:cNvSpPr>
              <p:nvPr/>
            </p:nvSpPr>
            <p:spPr bwMode="auto">
              <a:xfrm>
                <a:off x="9090025" y="1350963"/>
                <a:ext cx="39687" cy="38100"/>
              </a:xfrm>
              <a:prstGeom prst="ellips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491" y="3055026"/>
            <a:ext cx="10267605" cy="96423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749132" y="4718049"/>
            <a:ext cx="5819464" cy="1623391"/>
            <a:chOff x="5431632" y="4114799"/>
            <a:chExt cx="5819464" cy="1623391"/>
          </a:xfrm>
        </p:grpSpPr>
        <p:sp>
          <p:nvSpPr>
            <p:cNvPr id="4" name="Текст 6"/>
            <p:cNvSpPr txBox="1">
              <a:spLocks/>
            </p:cNvSpPr>
            <p:nvPr/>
          </p:nvSpPr>
          <p:spPr>
            <a:xfrm>
              <a:off x="6946625" y="4114799"/>
              <a:ext cx="4304471" cy="162339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b="1" dirty="0" smtClean="0">
                  <a:solidFill>
                    <a:schemeClr val="bg1"/>
                  </a:solidFill>
                </a:rPr>
                <a:t>Контакты:</a:t>
              </a:r>
            </a:p>
            <a:p>
              <a:pPr marL="0" indent="0">
                <a:buNone/>
              </a:pPr>
              <a:r>
                <a:rPr lang="en-US" dirty="0" smtClean="0">
                  <a:solidFill>
                    <a:schemeClr val="bg1"/>
                  </a:solidFill>
                </a:rPr>
                <a:t>E-mail: </a:t>
              </a:r>
              <a:r>
                <a:rPr lang="en-US" dirty="0" smtClean="0">
                  <a:solidFill>
                    <a:schemeClr val="bg1"/>
                  </a:solidFill>
                  <a:hlinkClick r:id="rId2"/>
                </a:rPr>
                <a:t>ia.pavlova@jet.su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en-US" dirty="0" err="1" smtClean="0">
                  <a:solidFill>
                    <a:schemeClr val="bg1"/>
                  </a:solidFill>
                </a:rPr>
                <a:t>Tg</a:t>
              </a:r>
              <a:r>
                <a:rPr lang="en-US" dirty="0">
                  <a:solidFill>
                    <a:schemeClr val="bg1"/>
                  </a:solidFill>
                </a:rPr>
                <a:t>: @</a:t>
              </a:r>
              <a:r>
                <a:rPr lang="en-US" dirty="0" err="1" smtClean="0">
                  <a:solidFill>
                    <a:schemeClr val="bg1"/>
                  </a:solidFill>
                </a:rPr>
                <a:t>irina_a_p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5870" t="20713" r="4441" b="2760"/>
            <a:stretch/>
          </p:blipFill>
          <p:spPr>
            <a:xfrm>
              <a:off x="5431632" y="4155281"/>
              <a:ext cx="1390650" cy="1433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3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68763" y="1907444"/>
            <a:ext cx="4690424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66862" y="2156358"/>
            <a:ext cx="1003802" cy="977304"/>
            <a:chOff x="430632" y="2415772"/>
            <a:chExt cx="1071479" cy="1043195"/>
          </a:xfrm>
        </p:grpSpPr>
        <p:sp>
          <p:nvSpPr>
            <p:cNvPr id="30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00967" y="2321845"/>
            <a:ext cx="244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Можно ли измерить «температуру ИБ в компании»?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9947" y="2383400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0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868763" y="3475423"/>
            <a:ext cx="4690424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66862" y="3724337"/>
            <a:ext cx="1003802" cy="977304"/>
            <a:chOff x="430632" y="2415772"/>
            <a:chExt cx="1071479" cy="1043195"/>
          </a:xfrm>
        </p:grpSpPr>
        <p:sp>
          <p:nvSpPr>
            <p:cNvPr id="28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00967" y="3612857"/>
            <a:ext cx="2565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Какую методику </a:t>
            </a: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использовать </a:t>
            </a:r>
            <a:r>
              <a:rPr lang="ru-RU" kern="9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компаниям с разной </a:t>
            </a: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зрелостью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99947" y="3951411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0</a:t>
            </a: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-08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624490" y="1907444"/>
            <a:ext cx="4635845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6122589" y="2156358"/>
            <a:ext cx="1003802" cy="977304"/>
            <a:chOff x="430632" y="2415772"/>
            <a:chExt cx="1071479" cy="1043195"/>
          </a:xfrm>
        </p:grpSpPr>
        <p:sp>
          <p:nvSpPr>
            <p:cNvPr id="26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256694" y="2321845"/>
            <a:ext cx="237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Обзор методик оценки </a:t>
            </a: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зрелости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35606" y="2383400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04-0</a:t>
            </a: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6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624490" y="3475423"/>
            <a:ext cx="4635845" cy="1475133"/>
          </a:xfrm>
          <a:prstGeom prst="roundRect">
            <a:avLst>
              <a:gd name="adj" fmla="val 7065"/>
            </a:avLst>
          </a:prstGeom>
          <a:solidFill>
            <a:schemeClr val="bg1">
              <a:alpha val="56000"/>
            </a:schemeClr>
          </a:solidFill>
          <a:ln w="6350">
            <a:solidFill>
              <a:srgbClr val="EEF2F0"/>
            </a:solidFill>
          </a:ln>
          <a:effectLst>
            <a:outerShdw blurRad="139700" dist="88900" dir="3000000" algn="tl" rotWithShape="0">
              <a:schemeClr val="accent1">
                <a:lumMod val="40000"/>
                <a:lumOff val="60000"/>
                <a:alpha val="15000"/>
              </a:scheme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122589" y="3724337"/>
            <a:ext cx="1003802" cy="977304"/>
            <a:chOff x="430632" y="2415772"/>
            <a:chExt cx="1071479" cy="1043195"/>
          </a:xfrm>
        </p:grpSpPr>
        <p:sp>
          <p:nvSpPr>
            <p:cNvPr id="24" name="Freeform 6"/>
            <p:cNvSpPr>
              <a:spLocks noChangeAspect="1"/>
            </p:cNvSpPr>
            <p:nvPr/>
          </p:nvSpPr>
          <p:spPr bwMode="auto">
            <a:xfrm rot="4440000">
              <a:off x="463669" y="2415773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6"/>
            <p:cNvSpPr>
              <a:spLocks noChangeAspect="1"/>
            </p:cNvSpPr>
            <p:nvPr/>
          </p:nvSpPr>
          <p:spPr bwMode="auto">
            <a:xfrm rot="402533">
              <a:off x="430632" y="2415772"/>
              <a:ext cx="1033689" cy="1043195"/>
            </a:xfrm>
            <a:custGeom>
              <a:avLst/>
              <a:gdLst>
                <a:gd name="T0" fmla="*/ 31 w 501"/>
                <a:gd name="T1" fmla="*/ 339 h 505"/>
                <a:gd name="T2" fmla="*/ 0 w 501"/>
                <a:gd name="T3" fmla="*/ 254 h 505"/>
                <a:gd name="T4" fmla="*/ 37 w 501"/>
                <a:gd name="T5" fmla="*/ 161 h 505"/>
                <a:gd name="T6" fmla="*/ 313 w 501"/>
                <a:gd name="T7" fmla="*/ 5 h 505"/>
                <a:gd name="T8" fmla="*/ 403 w 501"/>
                <a:gd name="T9" fmla="*/ 21 h 505"/>
                <a:gd name="T10" fmla="*/ 462 w 501"/>
                <a:gd name="T11" fmla="*/ 91 h 505"/>
                <a:gd name="T12" fmla="*/ 464 w 501"/>
                <a:gd name="T13" fmla="*/ 408 h 505"/>
                <a:gd name="T14" fmla="*/ 402 w 501"/>
                <a:gd name="T15" fmla="*/ 486 h 505"/>
                <a:gd name="T16" fmla="*/ 313 w 501"/>
                <a:gd name="T17" fmla="*/ 502 h 505"/>
                <a:gd name="T18" fmla="*/ 31 w 501"/>
                <a:gd name="T19" fmla="*/ 3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505">
                  <a:moveTo>
                    <a:pt x="31" y="339"/>
                  </a:moveTo>
                  <a:cubicBezTo>
                    <a:pt x="13" y="315"/>
                    <a:pt x="0" y="286"/>
                    <a:pt x="0" y="254"/>
                  </a:cubicBezTo>
                  <a:cubicBezTo>
                    <a:pt x="0" y="218"/>
                    <a:pt x="15" y="186"/>
                    <a:pt x="37" y="161"/>
                  </a:cubicBezTo>
                  <a:cubicBezTo>
                    <a:pt x="108" y="82"/>
                    <a:pt x="203" y="23"/>
                    <a:pt x="313" y="5"/>
                  </a:cubicBezTo>
                  <a:cubicBezTo>
                    <a:pt x="343" y="0"/>
                    <a:pt x="374" y="5"/>
                    <a:pt x="403" y="21"/>
                  </a:cubicBezTo>
                  <a:cubicBezTo>
                    <a:pt x="431" y="37"/>
                    <a:pt x="451" y="62"/>
                    <a:pt x="462" y="91"/>
                  </a:cubicBezTo>
                  <a:cubicBezTo>
                    <a:pt x="501" y="195"/>
                    <a:pt x="497" y="306"/>
                    <a:pt x="464" y="408"/>
                  </a:cubicBezTo>
                  <a:cubicBezTo>
                    <a:pt x="453" y="439"/>
                    <a:pt x="433" y="468"/>
                    <a:pt x="402" y="486"/>
                  </a:cubicBezTo>
                  <a:cubicBezTo>
                    <a:pt x="374" y="502"/>
                    <a:pt x="343" y="505"/>
                    <a:pt x="313" y="502"/>
                  </a:cubicBezTo>
                  <a:cubicBezTo>
                    <a:pt x="214" y="492"/>
                    <a:pt x="92" y="421"/>
                    <a:pt x="31" y="3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3000"/>
                  </a:schemeClr>
                </a:gs>
                <a:gs pos="100000">
                  <a:srgbClr val="B7EEFF">
                    <a:alpha val="45000"/>
                  </a:srgbClr>
                </a:gs>
              </a:gsLst>
              <a:lin ang="16200000" scaled="1"/>
            </a:gradFill>
            <a:ln w="12700">
              <a:solidFill>
                <a:schemeClr val="accent2">
                  <a:lumMod val="60000"/>
                  <a:lumOff val="40000"/>
                  <a:alpha val="98000"/>
                </a:schemeClr>
              </a:solidFill>
            </a:ln>
            <a:effectLst>
              <a:outerShdw blurRad="114300" dist="63500" dir="2880000" sx="98000" sy="98000" algn="tl" rotWithShape="0">
                <a:srgbClr val="0486FC">
                  <a:alpha val="57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256694" y="3889856"/>
            <a:ext cx="2182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9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Практические кейсы</a:t>
            </a:r>
            <a:endParaRPr lang="ru-RU" kern="9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35606" y="3951411"/>
            <a:ext cx="172472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| </a:t>
            </a:r>
            <a:r>
              <a:rPr lang="ru-RU" sz="2800" kern="900" dirty="0" smtClean="0">
                <a:solidFill>
                  <a:srgbClr val="00C3FF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09-10</a:t>
            </a:r>
            <a:endParaRPr lang="ru-RU" sz="2800" kern="900" dirty="0">
              <a:solidFill>
                <a:srgbClr val="00C3FF"/>
              </a:solidFill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88" y="341617"/>
            <a:ext cx="2540189" cy="19489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97256" y="5227524"/>
            <a:ext cx="3647504" cy="165416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39944" y="2440222"/>
            <a:ext cx="428625" cy="409575"/>
            <a:chOff x="5740400" y="3400425"/>
            <a:chExt cx="428625" cy="409575"/>
          </a:xfrm>
        </p:grpSpPr>
        <p:sp>
          <p:nvSpPr>
            <p:cNvPr id="35" name="Freeform 219"/>
            <p:cNvSpPr>
              <a:spLocks/>
            </p:cNvSpPr>
            <p:nvPr/>
          </p:nvSpPr>
          <p:spPr bwMode="auto">
            <a:xfrm>
              <a:off x="5740400" y="3457575"/>
              <a:ext cx="428625" cy="352425"/>
            </a:xfrm>
            <a:custGeom>
              <a:avLst/>
              <a:gdLst>
                <a:gd name="T0" fmla="*/ 233 w 270"/>
                <a:gd name="T1" fmla="*/ 0 h 222"/>
                <a:gd name="T2" fmla="*/ 270 w 270"/>
                <a:gd name="T3" fmla="*/ 0 h 222"/>
                <a:gd name="T4" fmla="*/ 270 w 270"/>
                <a:gd name="T5" fmla="*/ 222 h 222"/>
                <a:gd name="T6" fmla="*/ 0 w 270"/>
                <a:gd name="T7" fmla="*/ 222 h 222"/>
                <a:gd name="T8" fmla="*/ 0 w 270"/>
                <a:gd name="T9" fmla="*/ 0 h 222"/>
                <a:gd name="T10" fmla="*/ 37 w 270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222">
                  <a:moveTo>
                    <a:pt x="233" y="0"/>
                  </a:moveTo>
                  <a:lnTo>
                    <a:pt x="270" y="0"/>
                  </a:lnTo>
                  <a:lnTo>
                    <a:pt x="270" y="222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220"/>
            <p:cNvSpPr>
              <a:spLocks noChangeShapeType="1"/>
            </p:cNvSpPr>
            <p:nvPr/>
          </p:nvSpPr>
          <p:spPr bwMode="auto">
            <a:xfrm>
              <a:off x="5954713" y="3457575"/>
              <a:ext cx="0" cy="293688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21"/>
            <p:cNvSpPr>
              <a:spLocks/>
            </p:cNvSpPr>
            <p:nvPr/>
          </p:nvSpPr>
          <p:spPr bwMode="auto">
            <a:xfrm>
              <a:off x="5799138" y="3400425"/>
              <a:ext cx="311150" cy="350838"/>
            </a:xfrm>
            <a:custGeom>
              <a:avLst/>
              <a:gdLst>
                <a:gd name="T0" fmla="*/ 0 w 196"/>
                <a:gd name="T1" fmla="*/ 0 h 221"/>
                <a:gd name="T2" fmla="*/ 98 w 196"/>
                <a:gd name="T3" fmla="*/ 36 h 221"/>
                <a:gd name="T4" fmla="*/ 196 w 196"/>
                <a:gd name="T5" fmla="*/ 0 h 221"/>
                <a:gd name="T6" fmla="*/ 196 w 196"/>
                <a:gd name="T7" fmla="*/ 184 h 221"/>
                <a:gd name="T8" fmla="*/ 98 w 196"/>
                <a:gd name="T9" fmla="*/ 221 h 221"/>
                <a:gd name="T10" fmla="*/ 0 w 196"/>
                <a:gd name="T11" fmla="*/ 184 h 221"/>
                <a:gd name="T12" fmla="*/ 0 w 196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0" y="0"/>
                  </a:moveTo>
                  <a:lnTo>
                    <a:pt x="98" y="36"/>
                  </a:lnTo>
                  <a:lnTo>
                    <a:pt x="196" y="0"/>
                  </a:lnTo>
                  <a:lnTo>
                    <a:pt x="196" y="184"/>
                  </a:lnTo>
                  <a:lnTo>
                    <a:pt x="98" y="221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39944" y="3950604"/>
            <a:ext cx="479425" cy="479425"/>
            <a:chOff x="7807326" y="3371851"/>
            <a:chExt cx="479425" cy="479425"/>
          </a:xfrm>
        </p:grpSpPr>
        <p:sp>
          <p:nvSpPr>
            <p:cNvPr id="45" name="Freeform 94"/>
            <p:cNvSpPr>
              <a:spLocks/>
            </p:cNvSpPr>
            <p:nvPr/>
          </p:nvSpPr>
          <p:spPr bwMode="auto">
            <a:xfrm>
              <a:off x="7807326" y="3371851"/>
              <a:ext cx="479425" cy="479425"/>
            </a:xfrm>
            <a:custGeom>
              <a:avLst/>
              <a:gdLst>
                <a:gd name="T0" fmla="*/ 302 w 302"/>
                <a:gd name="T1" fmla="*/ 302 h 302"/>
                <a:gd name="T2" fmla="*/ 0 w 302"/>
                <a:gd name="T3" fmla="*/ 302 h 302"/>
                <a:gd name="T4" fmla="*/ 0 w 302"/>
                <a:gd name="T5" fmla="*/ 0 h 302"/>
                <a:gd name="T6" fmla="*/ 110 w 302"/>
                <a:gd name="T7" fmla="*/ 0 h 302"/>
                <a:gd name="T8" fmla="*/ 151 w 302"/>
                <a:gd name="T9" fmla="*/ 55 h 302"/>
                <a:gd name="T10" fmla="*/ 302 w 302"/>
                <a:gd name="T11" fmla="*/ 55 h 302"/>
                <a:gd name="T12" fmla="*/ 302 w 302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02">
                  <a:moveTo>
                    <a:pt x="302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51" y="55"/>
                  </a:lnTo>
                  <a:lnTo>
                    <a:pt x="302" y="55"/>
                  </a:lnTo>
                  <a:lnTo>
                    <a:pt x="302" y="302"/>
                  </a:ln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95"/>
            <p:cNvSpPr>
              <a:spLocks/>
            </p:cNvSpPr>
            <p:nvPr/>
          </p:nvSpPr>
          <p:spPr bwMode="auto">
            <a:xfrm>
              <a:off x="8004176" y="3546476"/>
              <a:ext cx="85725" cy="130175"/>
            </a:xfrm>
            <a:custGeom>
              <a:avLst/>
              <a:gdLst>
                <a:gd name="T0" fmla="*/ 16 w 32"/>
                <a:gd name="T1" fmla="*/ 48 h 48"/>
                <a:gd name="T2" fmla="*/ 16 w 32"/>
                <a:gd name="T3" fmla="*/ 48 h 48"/>
                <a:gd name="T4" fmla="*/ 0 w 32"/>
                <a:gd name="T5" fmla="*/ 32 h 48"/>
                <a:gd name="T6" fmla="*/ 0 w 32"/>
                <a:gd name="T7" fmla="*/ 16 h 48"/>
                <a:gd name="T8" fmla="*/ 16 w 32"/>
                <a:gd name="T9" fmla="*/ 0 h 48"/>
                <a:gd name="T10" fmla="*/ 16 w 32"/>
                <a:gd name="T11" fmla="*/ 0 h 48"/>
                <a:gd name="T12" fmla="*/ 32 w 32"/>
                <a:gd name="T13" fmla="*/ 16 h 48"/>
                <a:gd name="T14" fmla="*/ 32 w 32"/>
                <a:gd name="T15" fmla="*/ 32 h 48"/>
                <a:gd name="T16" fmla="*/ 16 w 3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41"/>
                    <a:pt x="25" y="48"/>
                    <a:pt x="16" y="48"/>
                  </a:cubicBez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7937501" y="3698876"/>
              <a:ext cx="219075" cy="65088"/>
            </a:xfrm>
            <a:custGeom>
              <a:avLst/>
              <a:gdLst>
                <a:gd name="T0" fmla="*/ 80 w 80"/>
                <a:gd name="T1" fmla="*/ 24 h 24"/>
                <a:gd name="T2" fmla="*/ 0 w 80"/>
                <a:gd name="T3" fmla="*/ 24 h 24"/>
                <a:gd name="T4" fmla="*/ 0 w 80"/>
                <a:gd name="T5" fmla="*/ 24 h 24"/>
                <a:gd name="T6" fmla="*/ 24 w 80"/>
                <a:gd name="T7" fmla="*/ 0 h 24"/>
                <a:gd name="T8" fmla="*/ 56 w 80"/>
                <a:gd name="T9" fmla="*/ 0 h 24"/>
                <a:gd name="T10" fmla="*/ 80 w 8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4">
                  <a:moveTo>
                    <a:pt x="8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9" y="0"/>
                    <a:pt x="80" y="11"/>
                    <a:pt x="80" y="24"/>
                  </a:cubicBez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Freeform 94"/>
          <p:cNvSpPr>
            <a:spLocks/>
          </p:cNvSpPr>
          <p:nvPr/>
        </p:nvSpPr>
        <p:spPr bwMode="auto">
          <a:xfrm>
            <a:off x="6384777" y="3950604"/>
            <a:ext cx="479425" cy="479425"/>
          </a:xfrm>
          <a:custGeom>
            <a:avLst/>
            <a:gdLst>
              <a:gd name="T0" fmla="*/ 302 w 302"/>
              <a:gd name="T1" fmla="*/ 302 h 302"/>
              <a:gd name="T2" fmla="*/ 0 w 302"/>
              <a:gd name="T3" fmla="*/ 302 h 302"/>
              <a:gd name="T4" fmla="*/ 0 w 302"/>
              <a:gd name="T5" fmla="*/ 0 h 302"/>
              <a:gd name="T6" fmla="*/ 110 w 302"/>
              <a:gd name="T7" fmla="*/ 0 h 302"/>
              <a:gd name="T8" fmla="*/ 151 w 302"/>
              <a:gd name="T9" fmla="*/ 55 h 302"/>
              <a:gd name="T10" fmla="*/ 302 w 302"/>
              <a:gd name="T11" fmla="*/ 55 h 302"/>
              <a:gd name="T12" fmla="*/ 302 w 302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2">
                <a:moveTo>
                  <a:pt x="302" y="302"/>
                </a:moveTo>
                <a:lnTo>
                  <a:pt x="0" y="302"/>
                </a:lnTo>
                <a:lnTo>
                  <a:pt x="0" y="0"/>
                </a:lnTo>
                <a:lnTo>
                  <a:pt x="110" y="0"/>
                </a:lnTo>
                <a:lnTo>
                  <a:pt x="151" y="55"/>
                </a:lnTo>
                <a:lnTo>
                  <a:pt x="302" y="55"/>
                </a:lnTo>
                <a:lnTo>
                  <a:pt x="302" y="302"/>
                </a:lnTo>
                <a:close/>
              </a:path>
            </a:pathLst>
          </a:cu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149"/>
          <p:cNvSpPr>
            <a:spLocks/>
          </p:cNvSpPr>
          <p:nvPr/>
        </p:nvSpPr>
        <p:spPr bwMode="auto">
          <a:xfrm>
            <a:off x="6498044" y="4123642"/>
            <a:ext cx="217488" cy="219075"/>
          </a:xfrm>
          <a:custGeom>
            <a:avLst/>
            <a:gdLst>
              <a:gd name="T0" fmla="*/ 68 w 137"/>
              <a:gd name="T1" fmla="*/ 0 h 138"/>
              <a:gd name="T2" fmla="*/ 89 w 137"/>
              <a:gd name="T3" fmla="*/ 48 h 138"/>
              <a:gd name="T4" fmla="*/ 137 w 137"/>
              <a:gd name="T5" fmla="*/ 48 h 138"/>
              <a:gd name="T6" fmla="*/ 103 w 137"/>
              <a:gd name="T7" fmla="*/ 83 h 138"/>
              <a:gd name="T8" fmla="*/ 117 w 137"/>
              <a:gd name="T9" fmla="*/ 138 h 138"/>
              <a:gd name="T10" fmla="*/ 68 w 137"/>
              <a:gd name="T11" fmla="*/ 110 h 138"/>
              <a:gd name="T12" fmla="*/ 20 w 137"/>
              <a:gd name="T13" fmla="*/ 138 h 138"/>
              <a:gd name="T14" fmla="*/ 34 w 137"/>
              <a:gd name="T15" fmla="*/ 83 h 138"/>
              <a:gd name="T16" fmla="*/ 0 w 137"/>
              <a:gd name="T17" fmla="*/ 48 h 138"/>
              <a:gd name="T18" fmla="*/ 48 w 137"/>
              <a:gd name="T19" fmla="*/ 48 h 138"/>
              <a:gd name="T20" fmla="*/ 68 w 137"/>
              <a:gd name="T2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7" h="138">
                <a:moveTo>
                  <a:pt x="68" y="0"/>
                </a:moveTo>
                <a:lnTo>
                  <a:pt x="89" y="48"/>
                </a:lnTo>
                <a:lnTo>
                  <a:pt x="137" y="48"/>
                </a:lnTo>
                <a:lnTo>
                  <a:pt x="103" y="83"/>
                </a:lnTo>
                <a:lnTo>
                  <a:pt x="117" y="138"/>
                </a:lnTo>
                <a:lnTo>
                  <a:pt x="68" y="110"/>
                </a:lnTo>
                <a:lnTo>
                  <a:pt x="20" y="138"/>
                </a:lnTo>
                <a:lnTo>
                  <a:pt x="34" y="83"/>
                </a:lnTo>
                <a:lnTo>
                  <a:pt x="0" y="48"/>
                </a:lnTo>
                <a:lnTo>
                  <a:pt x="48" y="48"/>
                </a:lnTo>
                <a:lnTo>
                  <a:pt x="68" y="0"/>
                </a:lnTo>
                <a:close/>
              </a:path>
            </a:pathLst>
          </a:cu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395597" y="2402408"/>
            <a:ext cx="479425" cy="528148"/>
            <a:chOff x="7862888" y="4433888"/>
            <a:chExt cx="390525" cy="430213"/>
          </a:xfrm>
        </p:grpSpPr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7862888" y="4452938"/>
              <a:ext cx="390525" cy="411163"/>
            </a:xfrm>
            <a:custGeom>
              <a:avLst/>
              <a:gdLst>
                <a:gd name="T0" fmla="*/ 172 w 246"/>
                <a:gd name="T1" fmla="*/ 0 h 259"/>
                <a:gd name="T2" fmla="*/ 246 w 246"/>
                <a:gd name="T3" fmla="*/ 0 h 259"/>
                <a:gd name="T4" fmla="*/ 246 w 246"/>
                <a:gd name="T5" fmla="*/ 259 h 259"/>
                <a:gd name="T6" fmla="*/ 0 w 246"/>
                <a:gd name="T7" fmla="*/ 259 h 259"/>
                <a:gd name="T8" fmla="*/ 0 w 246"/>
                <a:gd name="T9" fmla="*/ 0 h 259"/>
                <a:gd name="T10" fmla="*/ 74 w 246"/>
                <a:gd name="T1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59">
                  <a:moveTo>
                    <a:pt x="172" y="0"/>
                  </a:moveTo>
                  <a:lnTo>
                    <a:pt x="246" y="0"/>
                  </a:lnTo>
                  <a:lnTo>
                    <a:pt x="246" y="259"/>
                  </a:lnTo>
                  <a:lnTo>
                    <a:pt x="0" y="259"/>
                  </a:lnTo>
                  <a:lnTo>
                    <a:pt x="0" y="0"/>
                  </a:lnTo>
                  <a:lnTo>
                    <a:pt x="74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7921625" y="4511675"/>
              <a:ext cx="273050" cy="293688"/>
            </a:xfrm>
            <a:custGeom>
              <a:avLst/>
              <a:gdLst>
                <a:gd name="T0" fmla="*/ 135 w 172"/>
                <a:gd name="T1" fmla="*/ 0 h 185"/>
                <a:gd name="T2" fmla="*/ 172 w 172"/>
                <a:gd name="T3" fmla="*/ 0 h 185"/>
                <a:gd name="T4" fmla="*/ 172 w 172"/>
                <a:gd name="T5" fmla="*/ 185 h 185"/>
                <a:gd name="T6" fmla="*/ 0 w 172"/>
                <a:gd name="T7" fmla="*/ 185 h 185"/>
                <a:gd name="T8" fmla="*/ 0 w 172"/>
                <a:gd name="T9" fmla="*/ 0 h 185"/>
                <a:gd name="T10" fmla="*/ 37 w 172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85">
                  <a:moveTo>
                    <a:pt x="135" y="0"/>
                  </a:moveTo>
                  <a:lnTo>
                    <a:pt x="172" y="0"/>
                  </a:lnTo>
                  <a:lnTo>
                    <a:pt x="172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7980363" y="4433888"/>
              <a:ext cx="155575" cy="117475"/>
            </a:xfrm>
            <a:custGeom>
              <a:avLst/>
              <a:gdLst>
                <a:gd name="T0" fmla="*/ 0 w 64"/>
                <a:gd name="T1" fmla="*/ 0 h 48"/>
                <a:gd name="T2" fmla="*/ 0 w 64"/>
                <a:gd name="T3" fmla="*/ 48 h 48"/>
                <a:gd name="T4" fmla="*/ 16 w 64"/>
                <a:gd name="T5" fmla="*/ 48 h 48"/>
                <a:gd name="T6" fmla="*/ 32 w 64"/>
                <a:gd name="T7" fmla="*/ 32 h 48"/>
                <a:gd name="T8" fmla="*/ 48 w 64"/>
                <a:gd name="T9" fmla="*/ 48 h 48"/>
                <a:gd name="T10" fmla="*/ 64 w 64"/>
                <a:gd name="T11" fmla="*/ 48 h 48"/>
                <a:gd name="T12" fmla="*/ 64 w 64"/>
                <a:gd name="T13" fmla="*/ 0 h 48"/>
                <a:gd name="T14" fmla="*/ 0 w 64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8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39"/>
                    <a:pt x="23" y="32"/>
                    <a:pt x="32" y="32"/>
                  </a:cubicBezTo>
                  <a:cubicBezTo>
                    <a:pt x="41" y="32"/>
                    <a:pt x="48" y="39"/>
                    <a:pt x="48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7999413" y="4648200"/>
              <a:ext cx="11747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7999413" y="4725988"/>
              <a:ext cx="11747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3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Можно ли измерить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</a:t>
            </a:r>
            <a:r>
              <a:rPr lang="ru-RU" dirty="0"/>
              <a:t>температуру ИБ в компании»?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171832" y="5428157"/>
            <a:ext cx="57960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57432"/>
              </p:ext>
            </p:extLst>
          </p:nvPr>
        </p:nvGraphicFramePr>
        <p:xfrm>
          <a:off x="3171831" y="5255436"/>
          <a:ext cx="58927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17">
                  <a:extLst>
                    <a:ext uri="{9D8B030D-6E8A-4147-A177-3AD203B41FA5}">
                      <a16:colId xmlns:a16="http://schemas.microsoft.com/office/drawing/2014/main" val="2160167030"/>
                    </a:ext>
                  </a:extLst>
                </a:gridCol>
                <a:gridCol w="982117">
                  <a:extLst>
                    <a:ext uri="{9D8B030D-6E8A-4147-A177-3AD203B41FA5}">
                      <a16:colId xmlns:a16="http://schemas.microsoft.com/office/drawing/2014/main" val="466750034"/>
                    </a:ext>
                  </a:extLst>
                </a:gridCol>
                <a:gridCol w="982117">
                  <a:extLst>
                    <a:ext uri="{9D8B030D-6E8A-4147-A177-3AD203B41FA5}">
                      <a16:colId xmlns:a16="http://schemas.microsoft.com/office/drawing/2014/main" val="341450074"/>
                    </a:ext>
                  </a:extLst>
                </a:gridCol>
                <a:gridCol w="982117">
                  <a:extLst>
                    <a:ext uri="{9D8B030D-6E8A-4147-A177-3AD203B41FA5}">
                      <a16:colId xmlns:a16="http://schemas.microsoft.com/office/drawing/2014/main" val="4008408896"/>
                    </a:ext>
                  </a:extLst>
                </a:gridCol>
                <a:gridCol w="982117">
                  <a:extLst>
                    <a:ext uri="{9D8B030D-6E8A-4147-A177-3AD203B41FA5}">
                      <a16:colId xmlns:a16="http://schemas.microsoft.com/office/drawing/2014/main" val="2318988687"/>
                    </a:ext>
                  </a:extLst>
                </a:gridCol>
                <a:gridCol w="982117">
                  <a:extLst>
                    <a:ext uri="{9D8B030D-6E8A-4147-A177-3AD203B41FA5}">
                      <a16:colId xmlns:a16="http://schemas.microsoft.com/office/drawing/2014/main" val="416411622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62564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6859" y="1537148"/>
            <a:ext cx="5341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2000" b="1" dirty="0" smtClean="0">
                <a:solidFill>
                  <a:srgbClr val="EC1C24"/>
                </a:solidFill>
              </a:rPr>
              <a:t>ПРОБЛЕМА</a:t>
            </a:r>
            <a:endParaRPr lang="ru-RU" sz="2000" b="1" dirty="0" smtClean="0">
              <a:solidFill>
                <a:srgbClr val="EC1C24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89700" y="1533144"/>
            <a:ext cx="5231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2000" b="1" dirty="0" smtClean="0">
                <a:solidFill>
                  <a:srgbClr val="00835A"/>
                </a:solidFill>
              </a:rPr>
              <a:t>РЕШЕНИЕ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118182" y="1964512"/>
            <a:ext cx="5717185" cy="2088000"/>
            <a:chOff x="6118182" y="1994682"/>
            <a:chExt cx="5717185" cy="2088000"/>
          </a:xfrm>
        </p:grpSpPr>
        <p:sp>
          <p:nvSpPr>
            <p:cNvPr id="25" name="Пятиугольник 24"/>
            <p:cNvSpPr/>
            <p:nvPr/>
          </p:nvSpPr>
          <p:spPr bwMode="auto">
            <a:xfrm flipH="1">
              <a:off x="6118182" y="1994682"/>
              <a:ext cx="5717183" cy="2088000"/>
            </a:xfrm>
            <a:prstGeom prst="homePlate">
              <a:avLst>
                <a:gd name="adj" fmla="val 17771"/>
              </a:avLst>
            </a:prstGeom>
            <a:solidFill>
              <a:srgbClr val="00835A">
                <a:alpha val="15000"/>
              </a:srgb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50135" y="1994683"/>
              <a:ext cx="47852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Показать</a:t>
              </a:r>
              <a:r>
                <a:rPr lang="ru-RU" dirty="0" smtClean="0"/>
                <a:t> </a:t>
              </a:r>
              <a:r>
                <a:rPr lang="ru-RU" b="1" dirty="0" smtClean="0"/>
                <a:t>уровень зрелости ИБ </a:t>
              </a:r>
              <a:r>
                <a:rPr lang="ru-RU" dirty="0" smtClean="0"/>
                <a:t>с </a:t>
              </a:r>
              <a:r>
                <a:rPr lang="ru-RU" dirty="0"/>
                <a:t>использованием формальной </a:t>
              </a:r>
              <a:r>
                <a:rPr lang="ru-RU" dirty="0" smtClean="0"/>
                <a:t>шкалы </a:t>
              </a:r>
              <a:endParaRPr lang="ru-RU" b="1" dirty="0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6544382" y="2170079"/>
              <a:ext cx="504000" cy="504000"/>
              <a:chOff x="9947275" y="3400425"/>
              <a:chExt cx="428625" cy="409575"/>
            </a:xfrm>
          </p:grpSpPr>
          <p:sp>
            <p:nvSpPr>
              <p:cNvPr id="65" name="Line 224"/>
              <p:cNvSpPr>
                <a:spLocks noChangeShapeType="1"/>
              </p:cNvSpPr>
              <p:nvPr/>
            </p:nvSpPr>
            <p:spPr bwMode="auto">
              <a:xfrm>
                <a:off x="10161588" y="3711575"/>
                <a:ext cx="0" cy="77788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225"/>
              <p:cNvSpPr>
                <a:spLocks noChangeShapeType="1"/>
              </p:cNvSpPr>
              <p:nvPr/>
            </p:nvSpPr>
            <p:spPr bwMode="auto">
              <a:xfrm flipH="1">
                <a:off x="10045700" y="3711575"/>
                <a:ext cx="77787" cy="98425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Line 226"/>
              <p:cNvSpPr>
                <a:spLocks noChangeShapeType="1"/>
              </p:cNvSpPr>
              <p:nvPr/>
            </p:nvSpPr>
            <p:spPr bwMode="auto">
              <a:xfrm>
                <a:off x="10201275" y="3711575"/>
                <a:ext cx="77787" cy="98425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227"/>
              <p:cNvSpPr>
                <a:spLocks/>
              </p:cNvSpPr>
              <p:nvPr/>
            </p:nvSpPr>
            <p:spPr bwMode="auto">
              <a:xfrm>
                <a:off x="9986963" y="3438525"/>
                <a:ext cx="350837" cy="273050"/>
              </a:xfrm>
              <a:custGeom>
                <a:avLst/>
                <a:gdLst>
                  <a:gd name="T0" fmla="*/ 221 w 221"/>
                  <a:gd name="T1" fmla="*/ 172 h 172"/>
                  <a:gd name="T2" fmla="*/ 221 w 221"/>
                  <a:gd name="T3" fmla="*/ 0 h 172"/>
                  <a:gd name="T4" fmla="*/ 0 w 221"/>
                  <a:gd name="T5" fmla="*/ 0 h 172"/>
                  <a:gd name="T6" fmla="*/ 0 w 221"/>
                  <a:gd name="T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72">
                    <a:moveTo>
                      <a:pt x="221" y="172"/>
                    </a:moveTo>
                    <a:lnTo>
                      <a:pt x="221" y="0"/>
                    </a:lnTo>
                    <a:lnTo>
                      <a:pt x="0" y="0"/>
                    </a:lnTo>
                    <a:lnTo>
                      <a:pt x="0" y="172"/>
                    </a:lnTo>
                  </a:path>
                </a:pathLst>
              </a:cu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Rectangle 228"/>
              <p:cNvSpPr>
                <a:spLocks noChangeArrowheads="1"/>
              </p:cNvSpPr>
              <p:nvPr/>
            </p:nvSpPr>
            <p:spPr bwMode="auto">
              <a:xfrm>
                <a:off x="10142538" y="3400425"/>
                <a:ext cx="39687" cy="38100"/>
              </a:xfrm>
              <a:prstGeom prst="rect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231"/>
              <p:cNvSpPr>
                <a:spLocks noChangeShapeType="1"/>
              </p:cNvSpPr>
              <p:nvPr/>
            </p:nvSpPr>
            <p:spPr bwMode="auto">
              <a:xfrm>
                <a:off x="9947275" y="3711575"/>
                <a:ext cx="428625" cy="0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Line 232"/>
              <p:cNvSpPr>
                <a:spLocks noChangeShapeType="1"/>
              </p:cNvSpPr>
              <p:nvPr/>
            </p:nvSpPr>
            <p:spPr bwMode="auto">
              <a:xfrm flipV="1">
                <a:off x="10161588" y="3516312"/>
                <a:ext cx="0" cy="117475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233"/>
              <p:cNvSpPr>
                <a:spLocks noChangeShapeType="1"/>
              </p:cNvSpPr>
              <p:nvPr/>
            </p:nvSpPr>
            <p:spPr bwMode="auto">
              <a:xfrm flipV="1">
                <a:off x="10239375" y="3556000"/>
                <a:ext cx="0" cy="77788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Line 234"/>
              <p:cNvSpPr>
                <a:spLocks noChangeShapeType="1"/>
              </p:cNvSpPr>
              <p:nvPr/>
            </p:nvSpPr>
            <p:spPr bwMode="auto">
              <a:xfrm flipV="1">
                <a:off x="10083800" y="3595687"/>
                <a:ext cx="0" cy="38100"/>
              </a:xfrm>
              <a:prstGeom prst="line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1" name="Прямоугольник 90"/>
            <p:cNvSpPr/>
            <p:nvPr/>
          </p:nvSpPr>
          <p:spPr>
            <a:xfrm>
              <a:off x="8402543" y="2594574"/>
              <a:ext cx="34293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Отметить </a:t>
              </a:r>
              <a:r>
                <a:rPr lang="ru-RU" b="1" dirty="0"/>
                <a:t>«области внимания» </a:t>
              </a:r>
              <a:r>
                <a:rPr lang="ru-RU" dirty="0"/>
                <a:t>и </a:t>
              </a:r>
              <a:r>
                <a:rPr lang="ru-RU" b="1" dirty="0"/>
                <a:t>точки роста</a:t>
              </a:r>
            </a:p>
          </p:txBody>
        </p:sp>
        <p:cxnSp>
          <p:nvCxnSpPr>
            <p:cNvPr id="98" name="Соединительная линия уступом 97"/>
            <p:cNvCxnSpPr/>
            <p:nvPr/>
          </p:nvCxnSpPr>
          <p:spPr>
            <a:xfrm>
              <a:off x="7549240" y="2581119"/>
              <a:ext cx="883840" cy="194822"/>
            </a:xfrm>
            <a:prstGeom prst="bentConnector3">
              <a:avLst>
                <a:gd name="adj1" fmla="val -292"/>
              </a:avLst>
            </a:prstGeom>
            <a:ln w="25400">
              <a:solidFill>
                <a:srgbClr val="0083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Группа 110"/>
            <p:cNvGrpSpPr/>
            <p:nvPr/>
          </p:nvGrpSpPr>
          <p:grpSpPr>
            <a:xfrm>
              <a:off x="6568957" y="3409508"/>
              <a:ext cx="479425" cy="481012"/>
              <a:chOff x="6761164" y="2322513"/>
              <a:chExt cx="479425" cy="481012"/>
            </a:xfrm>
          </p:grpSpPr>
          <p:sp>
            <p:nvSpPr>
              <p:cNvPr id="112" name="Rectangle 98"/>
              <p:cNvSpPr>
                <a:spLocks noChangeArrowheads="1"/>
              </p:cNvSpPr>
              <p:nvPr/>
            </p:nvSpPr>
            <p:spPr bwMode="auto">
              <a:xfrm>
                <a:off x="6913564" y="2322513"/>
                <a:ext cx="327025" cy="328613"/>
              </a:xfrm>
              <a:prstGeom prst="rect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Rectangle 99"/>
              <p:cNvSpPr>
                <a:spLocks noChangeArrowheads="1"/>
              </p:cNvSpPr>
              <p:nvPr/>
            </p:nvSpPr>
            <p:spPr bwMode="auto">
              <a:xfrm>
                <a:off x="6761164" y="2476500"/>
                <a:ext cx="327025" cy="327025"/>
              </a:xfrm>
              <a:prstGeom prst="rect">
                <a:avLst/>
              </a:prstGeom>
              <a:noFill/>
              <a:ln w="22225" cap="rnd">
                <a:solidFill>
                  <a:srgbClr val="0083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4" name="Прямоугольник 113"/>
            <p:cNvSpPr/>
            <p:nvPr/>
          </p:nvSpPr>
          <p:spPr>
            <a:xfrm>
              <a:off x="7048382" y="3333502"/>
              <a:ext cx="4700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ИБ поддерживается системно </a:t>
              </a:r>
              <a:r>
                <a:rPr lang="ru-RU" dirty="0" smtClean="0"/>
                <a:t>и интегрировано в бизнес-процессы</a:t>
              </a:r>
              <a:endParaRPr lang="ru-RU" dirty="0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732872" y="4564495"/>
            <a:ext cx="8943799" cy="1717827"/>
            <a:chOff x="2754681" y="4567009"/>
            <a:chExt cx="8943799" cy="171782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754681" y="4567009"/>
              <a:ext cx="8943799" cy="1717827"/>
              <a:chOff x="1537420" y="4124323"/>
              <a:chExt cx="8943799" cy="171782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832516" y="5195819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858173" y="5195819"/>
                <a:ext cx="27987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53819" y="5195819"/>
                <a:ext cx="30809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742505" y="5195819"/>
                <a:ext cx="3145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5</a:t>
                </a:r>
                <a:endParaRPr lang="ru-RU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73899" y="5195819"/>
                <a:ext cx="3097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dirty="0" smtClean="0"/>
                  <a:t>4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790890" y="5195819"/>
                <a:ext cx="3113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</a:t>
                </a:r>
                <a:endParaRPr lang="ru-RU" dirty="0"/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4782806" y="4726045"/>
                <a:ext cx="311150" cy="272099"/>
              </a:xfrm>
              <a:prstGeom prst="triangle">
                <a:avLst/>
              </a:prstGeom>
              <a:solidFill>
                <a:srgbClr val="00C3FF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6744807" y="4726045"/>
                <a:ext cx="311150" cy="272099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40700" y="4358527"/>
                <a:ext cx="10096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2025 г</a:t>
                </a:r>
                <a:endParaRPr lang="ru-RU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529370" y="4331679"/>
                <a:ext cx="8370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2027 г</a:t>
                </a:r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537420" y="4345103"/>
                <a:ext cx="27062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i="1" dirty="0">
                    <a:solidFill>
                      <a:srgbClr val="00C3FF"/>
                    </a:solidFill>
                  </a:rPr>
                  <a:t>Измерить текущий уровень ИБ «по линейке»</a:t>
                </a:r>
                <a:r>
                  <a:rPr lang="ru-RU" sz="1200" i="1" dirty="0">
                    <a:solidFill>
                      <a:srgbClr val="00C3FF"/>
                    </a:solidFill>
                  </a:rPr>
                  <a:t>, </a:t>
                </a:r>
                <a:r>
                  <a:rPr lang="ru-RU" sz="1200" i="1" dirty="0"/>
                  <a:t>оценив процессы ИБ по четким </a:t>
                </a:r>
                <a:r>
                  <a:rPr lang="ru-RU" sz="1200" i="1" dirty="0" smtClean="0"/>
                  <a:t>критериям</a:t>
                </a:r>
                <a:endParaRPr lang="ru-RU" sz="1200" i="1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366399" y="4124323"/>
                <a:ext cx="3114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i="1" dirty="0">
                    <a:solidFill>
                      <a:schemeClr val="accent1"/>
                    </a:solidFill>
                  </a:rPr>
                  <a:t>Выбрать целевой уровень ИБ </a:t>
                </a:r>
                <a:r>
                  <a:rPr lang="ru-RU" sz="1200" i="1" dirty="0"/>
                  <a:t>к которому стремится компания, сформировать план его достижения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80749" y="5565151"/>
                <a:ext cx="60960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i="1" dirty="0">
                    <a:solidFill>
                      <a:srgbClr val="006280"/>
                    </a:solidFill>
                  </a:rPr>
                  <a:t>Сравнить уровень </a:t>
                </a:r>
                <a:r>
                  <a:rPr lang="ru-RU" sz="1200" i="1" dirty="0"/>
                  <a:t>компании с показателями </a:t>
                </a:r>
                <a:r>
                  <a:rPr lang="ru-RU" sz="1200" b="1" i="1" dirty="0">
                    <a:solidFill>
                      <a:srgbClr val="006280"/>
                    </a:solidFill>
                  </a:rPr>
                  <a:t>по отрасли</a:t>
                </a:r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>
                <a:off x="6388705" y="4731594"/>
                <a:ext cx="311150" cy="272099"/>
              </a:xfrm>
              <a:prstGeom prst="triangle">
                <a:avLst/>
              </a:prstGeom>
              <a:solidFill>
                <a:srgbClr val="006280"/>
              </a:solidFill>
              <a:ln>
                <a:solidFill>
                  <a:srgbClr val="0062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Скругленная соединительная линия 43"/>
              <p:cNvCxnSpPr>
                <a:stCxn id="35" idx="3"/>
                <a:endCxn id="42" idx="3"/>
              </p:cNvCxnSpPr>
              <p:nvPr/>
            </p:nvCxnSpPr>
            <p:spPr>
              <a:xfrm rot="16200000" flipH="1">
                <a:off x="5738556" y="4197968"/>
                <a:ext cx="5549" cy="1605899"/>
              </a:xfrm>
              <a:prstGeom prst="curvedConnector3">
                <a:avLst>
                  <a:gd name="adj1" fmla="val 4219661"/>
                </a:avLst>
              </a:prstGeom>
              <a:ln w="25400">
                <a:solidFill>
                  <a:srgbClr val="0062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Скругленная соединительная линия 44"/>
              <p:cNvCxnSpPr>
                <a:stCxn id="37" idx="0"/>
                <a:endCxn id="38" idx="0"/>
              </p:cNvCxnSpPr>
              <p:nvPr/>
            </p:nvCxnSpPr>
            <p:spPr>
              <a:xfrm rot="5400000" flipH="1" flipV="1">
                <a:off x="5933281" y="3343923"/>
                <a:ext cx="26848" cy="2002360"/>
              </a:xfrm>
              <a:prstGeom prst="curvedConnector3">
                <a:avLst>
                  <a:gd name="adj1" fmla="val 1789403"/>
                </a:avLst>
              </a:prstGeom>
              <a:ln w="25400">
                <a:solidFill>
                  <a:srgbClr val="0033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Скругленная соединительная линия 114"/>
            <p:cNvCxnSpPr/>
            <p:nvPr/>
          </p:nvCxnSpPr>
          <p:spPr>
            <a:xfrm rot="5400000" flipH="1" flipV="1">
              <a:off x="5084586" y="3786609"/>
              <a:ext cx="26848" cy="2002360"/>
            </a:xfrm>
            <a:prstGeom prst="curvedConnector3">
              <a:avLst>
                <a:gd name="adj1" fmla="val 1789403"/>
              </a:avLst>
            </a:prstGeom>
            <a:ln w="25400">
              <a:solidFill>
                <a:srgbClr val="00C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36860" y="1964512"/>
            <a:ext cx="5717183" cy="2088000"/>
            <a:chOff x="336860" y="1964512"/>
            <a:chExt cx="5717183" cy="2088000"/>
          </a:xfrm>
        </p:grpSpPr>
        <p:sp>
          <p:nvSpPr>
            <p:cNvPr id="22" name="Пятиугольник 21"/>
            <p:cNvSpPr/>
            <p:nvPr/>
          </p:nvSpPr>
          <p:spPr bwMode="auto">
            <a:xfrm>
              <a:off x="336860" y="1964512"/>
              <a:ext cx="5717183" cy="2088000"/>
            </a:xfrm>
            <a:prstGeom prst="homePlate">
              <a:avLst>
                <a:gd name="adj" fmla="val 1777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29159" y="1994683"/>
              <a:ext cx="4700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Бизнес</a:t>
              </a:r>
              <a:r>
                <a:rPr lang="ru-RU" dirty="0" smtClean="0"/>
                <a:t> </a:t>
              </a:r>
              <a:r>
                <a:rPr lang="ru-RU" b="1" dirty="0" smtClean="0"/>
                <a:t>«</a:t>
              </a:r>
              <a:r>
                <a:rPr lang="ru-RU" b="1" dirty="0"/>
                <a:t>не слышит</a:t>
              </a:r>
              <a:r>
                <a:rPr lang="ru-RU" b="1" dirty="0" smtClean="0"/>
                <a:t>»</a:t>
              </a:r>
              <a:r>
                <a:rPr lang="en-US" b="1" dirty="0" smtClean="0"/>
                <a:t> </a:t>
              </a:r>
              <a:r>
                <a:rPr lang="ru-RU" dirty="0" smtClean="0"/>
                <a:t>ИБ, </a:t>
              </a:r>
              <a:r>
                <a:rPr lang="ru-RU" dirty="0"/>
                <a:t>потому что </a:t>
              </a:r>
              <a:endParaRPr lang="en-US" dirty="0" smtClean="0"/>
            </a:p>
            <a:p>
              <a:r>
                <a:rPr lang="ru-RU" b="1" dirty="0" smtClean="0"/>
                <a:t>«</a:t>
              </a:r>
              <a:r>
                <a:rPr lang="ru-RU" b="1" dirty="0"/>
                <a:t>не видит</a:t>
              </a:r>
              <a:r>
                <a:rPr lang="ru-RU" b="1" dirty="0" smtClean="0"/>
                <a:t>» результат </a:t>
              </a:r>
              <a:r>
                <a:rPr lang="ru-RU" dirty="0" smtClean="0"/>
                <a:t>их работы </a:t>
              </a: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390626" y="2162658"/>
              <a:ext cx="504000" cy="504000"/>
              <a:chOff x="10982890" y="3409948"/>
              <a:chExt cx="428625" cy="409576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10982890" y="3409949"/>
                <a:ext cx="428625" cy="409575"/>
                <a:chOff x="6791325" y="3400425"/>
                <a:chExt cx="428625" cy="409575"/>
              </a:xfrm>
            </p:grpSpPr>
            <p:sp>
              <p:nvSpPr>
                <p:cNvPr id="58" name="Line 66"/>
                <p:cNvSpPr>
                  <a:spLocks noChangeShapeType="1"/>
                </p:cNvSpPr>
                <p:nvPr/>
              </p:nvSpPr>
              <p:spPr bwMode="auto">
                <a:xfrm>
                  <a:off x="7005638" y="3711575"/>
                  <a:ext cx="0" cy="77788"/>
                </a:xfrm>
                <a:prstGeom prst="line">
                  <a:avLst/>
                </a:prstGeom>
                <a:noFill/>
                <a:ln w="22225" cap="rnd">
                  <a:solidFill>
                    <a:srgbClr val="EC1C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6889750" y="3711575"/>
                  <a:ext cx="77787" cy="98425"/>
                </a:xfrm>
                <a:prstGeom prst="line">
                  <a:avLst/>
                </a:prstGeom>
                <a:noFill/>
                <a:ln w="22225" cap="rnd">
                  <a:solidFill>
                    <a:srgbClr val="EC1C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Line 68"/>
                <p:cNvSpPr>
                  <a:spLocks noChangeShapeType="1"/>
                </p:cNvSpPr>
                <p:nvPr/>
              </p:nvSpPr>
              <p:spPr bwMode="auto">
                <a:xfrm>
                  <a:off x="7045325" y="3711575"/>
                  <a:ext cx="77787" cy="98425"/>
                </a:xfrm>
                <a:prstGeom prst="line">
                  <a:avLst/>
                </a:prstGeom>
                <a:noFill/>
                <a:ln w="22225" cap="rnd">
                  <a:solidFill>
                    <a:srgbClr val="EC1C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Freeform 69"/>
                <p:cNvSpPr>
                  <a:spLocks/>
                </p:cNvSpPr>
                <p:nvPr/>
              </p:nvSpPr>
              <p:spPr bwMode="auto">
                <a:xfrm>
                  <a:off x="6831013" y="3438525"/>
                  <a:ext cx="350837" cy="273050"/>
                </a:xfrm>
                <a:custGeom>
                  <a:avLst/>
                  <a:gdLst>
                    <a:gd name="T0" fmla="*/ 221 w 221"/>
                    <a:gd name="T1" fmla="*/ 172 h 172"/>
                    <a:gd name="T2" fmla="*/ 221 w 221"/>
                    <a:gd name="T3" fmla="*/ 0 h 172"/>
                    <a:gd name="T4" fmla="*/ 0 w 221"/>
                    <a:gd name="T5" fmla="*/ 0 h 172"/>
                    <a:gd name="T6" fmla="*/ 0 w 221"/>
                    <a:gd name="T7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1" h="172">
                      <a:moveTo>
                        <a:pt x="221" y="172"/>
                      </a:moveTo>
                      <a:lnTo>
                        <a:pt x="221" y="0"/>
                      </a:lnTo>
                      <a:lnTo>
                        <a:pt x="0" y="0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22225" cap="rnd">
                  <a:solidFill>
                    <a:srgbClr val="EC1C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Rectangle 70"/>
                <p:cNvSpPr>
                  <a:spLocks noChangeArrowheads="1"/>
                </p:cNvSpPr>
                <p:nvPr/>
              </p:nvSpPr>
              <p:spPr bwMode="auto">
                <a:xfrm>
                  <a:off x="6986588" y="3400425"/>
                  <a:ext cx="39687" cy="38100"/>
                </a:xfrm>
                <a:prstGeom prst="rect">
                  <a:avLst/>
                </a:prstGeom>
                <a:noFill/>
                <a:ln w="22225" cap="rnd">
                  <a:solidFill>
                    <a:srgbClr val="EC1C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3" name="Line 213"/>
                <p:cNvSpPr>
                  <a:spLocks noChangeShapeType="1"/>
                </p:cNvSpPr>
                <p:nvPr/>
              </p:nvSpPr>
              <p:spPr bwMode="auto">
                <a:xfrm>
                  <a:off x="6791325" y="3711575"/>
                  <a:ext cx="428625" cy="0"/>
                </a:xfrm>
                <a:prstGeom prst="line">
                  <a:avLst/>
                </a:prstGeom>
                <a:noFill/>
                <a:ln w="22225" cap="rnd">
                  <a:solidFill>
                    <a:srgbClr val="EC1C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11022578" y="3409948"/>
                <a:ext cx="350837" cy="30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</a:rPr>
                  <a:t>?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8" name="Прямоугольник 77"/>
            <p:cNvSpPr/>
            <p:nvPr/>
          </p:nvSpPr>
          <p:spPr>
            <a:xfrm>
              <a:off x="2672560" y="2594574"/>
              <a:ext cx="33541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Ограничение </a:t>
              </a:r>
              <a:r>
                <a:rPr lang="ru-RU" b="1" dirty="0" smtClean="0"/>
                <a:t>бюджета, ценность ИБ под вопросом</a:t>
              </a:r>
              <a:endParaRPr lang="ru-RU" dirty="0"/>
            </a:p>
          </p:txBody>
        </p:sp>
        <p:cxnSp>
          <p:nvCxnSpPr>
            <p:cNvPr id="86" name="Соединительная линия уступом 85"/>
            <p:cNvCxnSpPr/>
            <p:nvPr/>
          </p:nvCxnSpPr>
          <p:spPr>
            <a:xfrm>
              <a:off x="1772484" y="2581119"/>
              <a:ext cx="883840" cy="194822"/>
            </a:xfrm>
            <a:prstGeom prst="bentConnector3">
              <a:avLst>
                <a:gd name="adj1" fmla="val -292"/>
              </a:avLst>
            </a:prstGeom>
            <a:ln w="25400">
              <a:solidFill>
                <a:srgbClr val="EC1C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Прямоугольник 94"/>
            <p:cNvSpPr/>
            <p:nvPr/>
          </p:nvSpPr>
          <p:spPr>
            <a:xfrm>
              <a:off x="929159" y="3333502"/>
              <a:ext cx="4700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ИБ поддерживается «лоскутно», </a:t>
              </a:r>
              <a:r>
                <a:rPr lang="ru-RU" dirty="0" smtClean="0"/>
                <a:t>в отрыве от бизнес-процессов</a:t>
              </a:r>
              <a:endParaRPr lang="ru-RU" dirty="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421723" y="3409508"/>
              <a:ext cx="479425" cy="479425"/>
              <a:chOff x="8853489" y="5468938"/>
              <a:chExt cx="479425" cy="479425"/>
            </a:xfrm>
          </p:grpSpPr>
          <p:sp>
            <p:nvSpPr>
              <p:cNvPr id="75" name="Freeform 104"/>
              <p:cNvSpPr>
                <a:spLocks/>
              </p:cNvSpPr>
              <p:nvPr/>
            </p:nvSpPr>
            <p:spPr bwMode="auto">
              <a:xfrm>
                <a:off x="8853489" y="5468938"/>
                <a:ext cx="131763" cy="130175"/>
              </a:xfrm>
              <a:custGeom>
                <a:avLst/>
                <a:gdLst>
                  <a:gd name="T0" fmla="*/ 0 w 83"/>
                  <a:gd name="T1" fmla="*/ 82 h 82"/>
                  <a:gd name="T2" fmla="*/ 0 w 83"/>
                  <a:gd name="T3" fmla="*/ 0 h 82"/>
                  <a:gd name="T4" fmla="*/ 83 w 83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2">
                    <a:moveTo>
                      <a:pt x="0" y="82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22225" cap="rnd">
                <a:solidFill>
                  <a:srgbClr val="EC1C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105"/>
              <p:cNvSpPr>
                <a:spLocks/>
              </p:cNvSpPr>
              <p:nvPr/>
            </p:nvSpPr>
            <p:spPr bwMode="auto">
              <a:xfrm>
                <a:off x="9202739" y="5468938"/>
                <a:ext cx="130175" cy="130175"/>
              </a:xfrm>
              <a:custGeom>
                <a:avLst/>
                <a:gdLst>
                  <a:gd name="T0" fmla="*/ 0 w 82"/>
                  <a:gd name="T1" fmla="*/ 0 h 82"/>
                  <a:gd name="T2" fmla="*/ 82 w 82"/>
                  <a:gd name="T3" fmla="*/ 0 h 82"/>
                  <a:gd name="T4" fmla="*/ 82 w 82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82">
                    <a:moveTo>
                      <a:pt x="0" y="0"/>
                    </a:moveTo>
                    <a:lnTo>
                      <a:pt x="82" y="0"/>
                    </a:lnTo>
                    <a:lnTo>
                      <a:pt x="82" y="82"/>
                    </a:lnTo>
                  </a:path>
                </a:pathLst>
              </a:custGeom>
              <a:noFill/>
              <a:ln w="22225" cap="rnd">
                <a:solidFill>
                  <a:srgbClr val="EC1C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06"/>
              <p:cNvSpPr>
                <a:spLocks/>
              </p:cNvSpPr>
              <p:nvPr/>
            </p:nvSpPr>
            <p:spPr bwMode="auto">
              <a:xfrm>
                <a:off x="9202739" y="5818188"/>
                <a:ext cx="130175" cy="130175"/>
              </a:xfrm>
              <a:custGeom>
                <a:avLst/>
                <a:gdLst>
                  <a:gd name="T0" fmla="*/ 82 w 82"/>
                  <a:gd name="T1" fmla="*/ 0 h 82"/>
                  <a:gd name="T2" fmla="*/ 82 w 82"/>
                  <a:gd name="T3" fmla="*/ 82 h 82"/>
                  <a:gd name="T4" fmla="*/ 0 w 82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82">
                    <a:moveTo>
                      <a:pt x="82" y="0"/>
                    </a:moveTo>
                    <a:lnTo>
                      <a:pt x="82" y="82"/>
                    </a:lnTo>
                    <a:lnTo>
                      <a:pt x="0" y="82"/>
                    </a:lnTo>
                  </a:path>
                </a:pathLst>
              </a:custGeom>
              <a:noFill/>
              <a:ln w="22225" cap="rnd">
                <a:solidFill>
                  <a:srgbClr val="EC1C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107"/>
              <p:cNvSpPr>
                <a:spLocks/>
              </p:cNvSpPr>
              <p:nvPr/>
            </p:nvSpPr>
            <p:spPr bwMode="auto">
              <a:xfrm>
                <a:off x="8853489" y="5818188"/>
                <a:ext cx="131763" cy="130175"/>
              </a:xfrm>
              <a:custGeom>
                <a:avLst/>
                <a:gdLst>
                  <a:gd name="T0" fmla="*/ 83 w 83"/>
                  <a:gd name="T1" fmla="*/ 82 h 82"/>
                  <a:gd name="T2" fmla="*/ 0 w 83"/>
                  <a:gd name="T3" fmla="*/ 82 h 82"/>
                  <a:gd name="T4" fmla="*/ 0 w 83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2">
                    <a:moveTo>
                      <a:pt x="83" y="82"/>
                    </a:moveTo>
                    <a:lnTo>
                      <a:pt x="0" y="82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EC1C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Rectangle 108"/>
              <p:cNvSpPr>
                <a:spLocks noChangeArrowheads="1"/>
              </p:cNvSpPr>
              <p:nvPr/>
            </p:nvSpPr>
            <p:spPr bwMode="auto">
              <a:xfrm>
                <a:off x="9005889" y="5621338"/>
                <a:ext cx="174625" cy="174625"/>
              </a:xfrm>
              <a:prstGeom prst="rect">
                <a:avLst/>
              </a:prstGeom>
              <a:noFill/>
              <a:ln w="22225" cap="rnd">
                <a:solidFill>
                  <a:srgbClr val="EC1C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7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оценить зрелость?</a:t>
            </a:r>
            <a:r>
              <a:rPr lang="en-US" dirty="0" smtClean="0"/>
              <a:t> </a:t>
            </a:r>
            <a:r>
              <a:rPr lang="ru-RU" dirty="0" smtClean="0"/>
              <a:t>Обзор методик </a:t>
            </a:r>
            <a:br>
              <a:rPr lang="ru-RU" dirty="0" smtClean="0"/>
            </a:br>
            <a:r>
              <a:rPr lang="ru-RU" sz="2400" dirty="0" smtClean="0">
                <a:solidFill>
                  <a:schemeClr val="accent1"/>
                </a:solidFill>
              </a:rPr>
              <a:t>МЕЖДУНАРОДНЫЕ </a:t>
            </a:r>
            <a:r>
              <a:rPr lang="ru-RU" sz="2400" dirty="0">
                <a:solidFill>
                  <a:schemeClr val="accent1"/>
                </a:solidFill>
              </a:rPr>
              <a:t>СТАНДАРТЫ ОЦЕНКИ </a:t>
            </a:r>
            <a:r>
              <a:rPr lang="ru-RU" sz="2400" dirty="0" smtClean="0">
                <a:solidFill>
                  <a:schemeClr val="accent1"/>
                </a:solidFill>
              </a:rPr>
              <a:t>ЗРЕЛОСТИ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94833"/>
              </p:ext>
            </p:extLst>
          </p:nvPr>
        </p:nvGraphicFramePr>
        <p:xfrm>
          <a:off x="333827" y="1487263"/>
          <a:ext cx="1016974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526">
                  <a:extLst>
                    <a:ext uri="{9D8B030D-6E8A-4147-A177-3AD203B41FA5}">
                      <a16:colId xmlns:a16="http://schemas.microsoft.com/office/drawing/2014/main" val="514508297"/>
                    </a:ext>
                  </a:extLst>
                </a:gridCol>
                <a:gridCol w="1445934">
                  <a:extLst>
                    <a:ext uri="{9D8B030D-6E8A-4147-A177-3AD203B41FA5}">
                      <a16:colId xmlns:a16="http://schemas.microsoft.com/office/drawing/2014/main" val="2410147446"/>
                    </a:ext>
                  </a:extLst>
                </a:gridCol>
                <a:gridCol w="1580894">
                  <a:extLst>
                    <a:ext uri="{9D8B030D-6E8A-4147-A177-3AD203B41FA5}">
                      <a16:colId xmlns:a16="http://schemas.microsoft.com/office/drawing/2014/main" val="2039970625"/>
                    </a:ext>
                  </a:extLst>
                </a:gridCol>
                <a:gridCol w="1483984">
                  <a:extLst>
                    <a:ext uri="{9D8B030D-6E8A-4147-A177-3AD203B41FA5}">
                      <a16:colId xmlns:a16="http://schemas.microsoft.com/office/drawing/2014/main" val="1019403412"/>
                    </a:ext>
                  </a:extLst>
                </a:gridCol>
                <a:gridCol w="1236244">
                  <a:extLst>
                    <a:ext uri="{9D8B030D-6E8A-4147-A177-3AD203B41FA5}">
                      <a16:colId xmlns:a16="http://schemas.microsoft.com/office/drawing/2014/main" val="722799157"/>
                    </a:ext>
                  </a:extLst>
                </a:gridCol>
                <a:gridCol w="1217654">
                  <a:extLst>
                    <a:ext uri="{9D8B030D-6E8A-4147-A177-3AD203B41FA5}">
                      <a16:colId xmlns:a16="http://schemas.microsoft.com/office/drawing/2014/main" val="4050578940"/>
                    </a:ext>
                  </a:extLst>
                </a:gridCol>
                <a:gridCol w="1637386">
                  <a:extLst>
                    <a:ext uri="{9D8B030D-6E8A-4147-A177-3AD203B41FA5}">
                      <a16:colId xmlns:a16="http://schemas.microsoft.com/office/drawing/2014/main" val="2471495307"/>
                    </a:ext>
                  </a:extLst>
                </a:gridCol>
                <a:gridCol w="426119">
                  <a:extLst>
                    <a:ext uri="{9D8B030D-6E8A-4147-A177-3AD203B41FA5}">
                      <a16:colId xmlns:a16="http://schemas.microsoft.com/office/drawing/2014/main" val="3633555658"/>
                    </a:ext>
                  </a:extLst>
                </a:gridCol>
              </a:tblGrid>
              <a:tr h="1485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Критерии</a:t>
                      </a:r>
                      <a:endParaRPr lang="ru-RU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CMMI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C2M2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O-ISM3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CMMC 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CMMC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NIST CSF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…</a:t>
                      </a:r>
                      <a:endParaRPr 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163236"/>
                  </a:ext>
                </a:extLst>
              </a:tr>
              <a:tr h="412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Capability Maturity Model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Cybersecurity Capability Maturity Model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Open Information Security Management Maturity Model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Cybersecurity Maturity Model Certification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NIST Cybersecurity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…</a:t>
                      </a:r>
                      <a:endParaRPr lang="en-US" sz="1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451665"/>
                  </a:ext>
                </a:extLst>
              </a:tr>
              <a:tr h="4951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Что позволяет оценить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Общую зрелость процессов 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(не только ИБ)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Практики ИБ и управление </a:t>
                      </a:r>
                      <a:r>
                        <a:rPr lang="ru-RU" sz="1000" dirty="0" err="1" smtClean="0"/>
                        <a:t>кибербезопасностью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энергетика и пр.)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dirty="0" smtClean="0"/>
                        <a:t>Процессы ИБ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(аналогично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ITIL)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Выполнение требований к конфиденциальной, не секретной информации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(Controlled </a:t>
                      </a:r>
                      <a:r>
                        <a:rPr lang="ru-RU" sz="1000" dirty="0" err="1" smtClean="0"/>
                        <a:t>Unclassified</a:t>
                      </a:r>
                      <a:r>
                        <a:rPr lang="ru-RU" sz="1000" dirty="0" smtClean="0"/>
                        <a:t> Information)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*для подрядчиков МО США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Зрелость системы управления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киберрисками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(программы кибербезопасности)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652645"/>
                  </a:ext>
                </a:extLst>
              </a:tr>
              <a:tr h="1485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Уровни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Tiers 1-4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…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436582"/>
                  </a:ext>
                </a:extLst>
              </a:tr>
              <a:tr h="2310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Интеграция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ISO 27001, ITIL</a:t>
                      </a:r>
                      <a:r>
                        <a:rPr lang="ru-RU" sz="1000" dirty="0" smtClean="0"/>
                        <a:t>, </a:t>
                      </a:r>
                      <a:endParaRPr lang="en-US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NIST CSF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NIST CSF</a:t>
                      </a:r>
                      <a:r>
                        <a:rPr lang="ru-RU" sz="1000" dirty="0" smtClean="0"/>
                        <a:t>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dirty="0" smtClean="0"/>
                        <a:t>ISO 27001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ISO 27001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NIST SP 800-171 </a:t>
                      </a:r>
                      <a:endParaRPr lang="ru-RU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ISO 27001</a:t>
                      </a:r>
                      <a:r>
                        <a:rPr lang="ru-RU" sz="1000" dirty="0" smtClean="0"/>
                        <a:t>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baseline="0" dirty="0" smtClean="0"/>
                        <a:t>NIST SP 800-</a:t>
                      </a:r>
                      <a:r>
                        <a:rPr lang="ru-RU" sz="1000" baseline="0" dirty="0" smtClean="0"/>
                        <a:t>53, </a:t>
                      </a:r>
                      <a:r>
                        <a:rPr lang="en-US" sz="1000" baseline="0" dirty="0" smtClean="0"/>
                        <a:t>MITRE ATT&amp;CK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…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828227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09805" y="3992763"/>
            <a:ext cx="2363080" cy="369332"/>
            <a:chOff x="609805" y="3992763"/>
            <a:chExt cx="2363080" cy="36933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09805" y="3997429"/>
              <a:ext cx="360000" cy="360000"/>
              <a:chOff x="3200222" y="5525004"/>
              <a:chExt cx="647676" cy="64767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200222" y="5525004"/>
                <a:ext cx="647676" cy="647676"/>
              </a:xfrm>
              <a:prstGeom prst="ellipse">
                <a:avLst/>
              </a:prstGeom>
              <a:solidFill>
                <a:srgbClr val="008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8900000" flipV="1">
                <a:off x="3306123" y="5625378"/>
                <a:ext cx="476442" cy="309224"/>
              </a:xfrm>
              <a:custGeom>
                <a:avLst/>
                <a:gdLst>
                  <a:gd name="connsiteX0" fmla="*/ 464867 w 476442"/>
                  <a:gd name="connsiteY0" fmla="*/ 67463 h 309224"/>
                  <a:gd name="connsiteX1" fmla="*/ 476442 w 476442"/>
                  <a:gd name="connsiteY1" fmla="*/ 39519 h 309224"/>
                  <a:gd name="connsiteX2" fmla="*/ 436923 w 476442"/>
                  <a:gd name="connsiteY2" fmla="*/ 0 h 309224"/>
                  <a:gd name="connsiteX3" fmla="*/ 41365 w 476442"/>
                  <a:gd name="connsiteY3" fmla="*/ 0 h 309224"/>
                  <a:gd name="connsiteX4" fmla="*/ 4952 w 476442"/>
                  <a:gd name="connsiteY4" fmla="*/ 24136 h 309224"/>
                  <a:gd name="connsiteX5" fmla="*/ 4783 w 476442"/>
                  <a:gd name="connsiteY5" fmla="*/ 24971 h 309224"/>
                  <a:gd name="connsiteX6" fmla="*/ 3106 w 476442"/>
                  <a:gd name="connsiteY6" fmla="*/ 27460 h 309224"/>
                  <a:gd name="connsiteX7" fmla="*/ 0 w 476442"/>
                  <a:gd name="connsiteY7" fmla="*/ 42843 h 309224"/>
                  <a:gd name="connsiteX8" fmla="*/ 0 w 476442"/>
                  <a:gd name="connsiteY8" fmla="*/ 73355 h 309224"/>
                  <a:gd name="connsiteX9" fmla="*/ 55523 w 476442"/>
                  <a:gd name="connsiteY9" fmla="*/ 76804 h 309224"/>
                  <a:gd name="connsiteX10" fmla="*/ 41083 w 476442"/>
                  <a:gd name="connsiteY10" fmla="*/ 309224 h 309224"/>
                  <a:gd name="connsiteX11" fmla="*/ 67462 w 476442"/>
                  <a:gd name="connsiteY11" fmla="*/ 298297 h 309224"/>
                  <a:gd name="connsiteX12" fmla="*/ 79037 w 476442"/>
                  <a:gd name="connsiteY12" fmla="*/ 270353 h 309224"/>
                  <a:gd name="connsiteX13" fmla="*/ 79037 w 476442"/>
                  <a:gd name="connsiteY13" fmla="*/ 79038 h 309224"/>
                  <a:gd name="connsiteX14" fmla="*/ 436923 w 476442"/>
                  <a:gd name="connsiteY14" fmla="*/ 79038 h 309224"/>
                  <a:gd name="connsiteX15" fmla="*/ 464867 w 476442"/>
                  <a:gd name="connsiteY15" fmla="*/ 67463 h 30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6442" h="309224">
                    <a:moveTo>
                      <a:pt x="464867" y="67463"/>
                    </a:moveTo>
                    <a:cubicBezTo>
                      <a:pt x="472019" y="60311"/>
                      <a:pt x="476442" y="50432"/>
                      <a:pt x="476442" y="39519"/>
                    </a:cubicBezTo>
                    <a:cubicBezTo>
                      <a:pt x="476442" y="17693"/>
                      <a:pt x="458749" y="0"/>
                      <a:pt x="436923" y="0"/>
                    </a:cubicBezTo>
                    <a:lnTo>
                      <a:pt x="41365" y="0"/>
                    </a:lnTo>
                    <a:cubicBezTo>
                      <a:pt x="24996" y="0"/>
                      <a:pt x="10951" y="9952"/>
                      <a:pt x="4952" y="24136"/>
                    </a:cubicBezTo>
                    <a:lnTo>
                      <a:pt x="4783" y="24971"/>
                    </a:lnTo>
                    <a:lnTo>
                      <a:pt x="3106" y="27460"/>
                    </a:lnTo>
                    <a:cubicBezTo>
                      <a:pt x="1106" y="32188"/>
                      <a:pt x="0" y="37386"/>
                      <a:pt x="0" y="42843"/>
                    </a:cubicBezTo>
                    <a:lnTo>
                      <a:pt x="0" y="73355"/>
                    </a:lnTo>
                    <a:lnTo>
                      <a:pt x="55523" y="76804"/>
                    </a:lnTo>
                    <a:lnTo>
                      <a:pt x="41083" y="309224"/>
                    </a:lnTo>
                    <a:lnTo>
                      <a:pt x="67462" y="298297"/>
                    </a:lnTo>
                    <a:cubicBezTo>
                      <a:pt x="74614" y="291145"/>
                      <a:pt x="79037" y="281266"/>
                      <a:pt x="79037" y="270353"/>
                    </a:cubicBezTo>
                    <a:lnTo>
                      <a:pt x="79037" y="79038"/>
                    </a:lnTo>
                    <a:lnTo>
                      <a:pt x="436923" y="79038"/>
                    </a:lnTo>
                    <a:cubicBezTo>
                      <a:pt x="447836" y="79038"/>
                      <a:pt x="457716" y="74614"/>
                      <a:pt x="464867" y="67463"/>
                    </a:cubicBezTo>
                    <a:close/>
                  </a:path>
                </a:pathLst>
              </a:custGeom>
              <a:solidFill>
                <a:srgbClr val="0882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8900000" flipV="1">
                <a:off x="3285838" y="5602612"/>
                <a:ext cx="476442" cy="309872"/>
              </a:xfrm>
              <a:custGeom>
                <a:avLst/>
                <a:gdLst>
                  <a:gd name="connsiteX0" fmla="*/ 2119327 w 2172096"/>
                  <a:gd name="connsiteY0" fmla="*/ 307563 h 1412706"/>
                  <a:gd name="connsiteX1" fmla="*/ 2172096 w 2172096"/>
                  <a:gd name="connsiteY1" fmla="*/ 180166 h 1412706"/>
                  <a:gd name="connsiteX2" fmla="*/ 1991930 w 2172096"/>
                  <a:gd name="connsiteY2" fmla="*/ 0 h 1412706"/>
                  <a:gd name="connsiteX3" fmla="*/ 188583 w 2172096"/>
                  <a:gd name="connsiteY3" fmla="*/ 0 h 1412706"/>
                  <a:gd name="connsiteX4" fmla="*/ 22575 w 2172096"/>
                  <a:gd name="connsiteY4" fmla="*/ 110037 h 1412706"/>
                  <a:gd name="connsiteX5" fmla="*/ 21806 w 2172096"/>
                  <a:gd name="connsiteY5" fmla="*/ 113845 h 1412706"/>
                  <a:gd name="connsiteX6" fmla="*/ 14158 w 2172096"/>
                  <a:gd name="connsiteY6" fmla="*/ 125190 h 1412706"/>
                  <a:gd name="connsiteX7" fmla="*/ 0 w 2172096"/>
                  <a:gd name="connsiteY7" fmla="*/ 195319 h 1412706"/>
                  <a:gd name="connsiteX8" fmla="*/ 0 w 2172096"/>
                  <a:gd name="connsiteY8" fmla="*/ 1232540 h 1412706"/>
                  <a:gd name="connsiteX9" fmla="*/ 180165 w 2172096"/>
                  <a:gd name="connsiteY9" fmla="*/ 1412706 h 1412706"/>
                  <a:gd name="connsiteX10" fmla="*/ 360331 w 2172096"/>
                  <a:gd name="connsiteY10" fmla="*/ 1232539 h 1412706"/>
                  <a:gd name="connsiteX11" fmla="*/ 360331 w 2172096"/>
                  <a:gd name="connsiteY11" fmla="*/ 360332 h 1412706"/>
                  <a:gd name="connsiteX12" fmla="*/ 1991930 w 2172096"/>
                  <a:gd name="connsiteY12" fmla="*/ 360332 h 1412706"/>
                  <a:gd name="connsiteX13" fmla="*/ 2119327 w 2172096"/>
                  <a:gd name="connsiteY13" fmla="*/ 307563 h 141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2096" h="1412706">
                    <a:moveTo>
                      <a:pt x="2119327" y="307563"/>
                    </a:moveTo>
                    <a:cubicBezTo>
                      <a:pt x="2151930" y="274959"/>
                      <a:pt x="2172096" y="229917"/>
                      <a:pt x="2172096" y="180166"/>
                    </a:cubicBezTo>
                    <a:cubicBezTo>
                      <a:pt x="2172096" y="80663"/>
                      <a:pt x="2091433" y="0"/>
                      <a:pt x="1991930" y="0"/>
                    </a:cubicBezTo>
                    <a:lnTo>
                      <a:pt x="188583" y="0"/>
                    </a:lnTo>
                    <a:cubicBezTo>
                      <a:pt x="113956" y="0"/>
                      <a:pt x="49926" y="45373"/>
                      <a:pt x="22575" y="110037"/>
                    </a:cubicBezTo>
                    <a:lnTo>
                      <a:pt x="21806" y="113845"/>
                    </a:lnTo>
                    <a:lnTo>
                      <a:pt x="14158" y="125190"/>
                    </a:lnTo>
                    <a:cubicBezTo>
                      <a:pt x="5041" y="146744"/>
                      <a:pt x="-1" y="170443"/>
                      <a:pt x="0" y="195319"/>
                    </a:cubicBezTo>
                    <a:lnTo>
                      <a:pt x="0" y="1232540"/>
                    </a:lnTo>
                    <a:cubicBezTo>
                      <a:pt x="0" y="1332043"/>
                      <a:pt x="80662" y="1412706"/>
                      <a:pt x="180165" y="1412706"/>
                    </a:cubicBezTo>
                    <a:cubicBezTo>
                      <a:pt x="279668" y="1412706"/>
                      <a:pt x="360331" y="1332043"/>
                      <a:pt x="360331" y="1232539"/>
                    </a:cubicBezTo>
                    <a:lnTo>
                      <a:pt x="360331" y="360332"/>
                    </a:lnTo>
                    <a:lnTo>
                      <a:pt x="1991930" y="360332"/>
                    </a:lnTo>
                    <a:cubicBezTo>
                      <a:pt x="2041681" y="360332"/>
                      <a:pt x="2086723" y="340166"/>
                      <a:pt x="2119327" y="3075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1092242" y="3992763"/>
              <a:ext cx="18806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Преимущества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46622" y="3986840"/>
            <a:ext cx="1918304" cy="369332"/>
            <a:chOff x="6346622" y="3986840"/>
            <a:chExt cx="1918304" cy="36933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346622" y="3991506"/>
              <a:ext cx="360000" cy="360000"/>
              <a:chOff x="4664635" y="5513251"/>
              <a:chExt cx="647676" cy="64767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664635" y="5513251"/>
                <a:ext cx="647676" cy="647676"/>
              </a:xfrm>
              <a:prstGeom prst="ellipse">
                <a:avLst/>
              </a:prstGeom>
              <a:solidFill>
                <a:srgbClr val="EC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18900000" flipV="1">
                <a:off x="4777230" y="5585031"/>
                <a:ext cx="474596" cy="474596"/>
              </a:xfrm>
              <a:custGeom>
                <a:avLst/>
                <a:gdLst>
                  <a:gd name="connsiteX0" fmla="*/ 1209236 w 2163679"/>
                  <a:gd name="connsiteY0" fmla="*/ 2110909 h 2163678"/>
                  <a:gd name="connsiteX1" fmla="*/ 1262005 w 2163679"/>
                  <a:gd name="connsiteY1" fmla="*/ 1983513 h 2163678"/>
                  <a:gd name="connsiteX2" fmla="*/ 1262005 w 2163679"/>
                  <a:gd name="connsiteY2" fmla="*/ 1262005 h 2163678"/>
                  <a:gd name="connsiteX3" fmla="*/ 1983513 w 2163679"/>
                  <a:gd name="connsiteY3" fmla="*/ 1262005 h 2163678"/>
                  <a:gd name="connsiteX4" fmla="*/ 2163679 w 2163679"/>
                  <a:gd name="connsiteY4" fmla="*/ 1081839 h 2163678"/>
                  <a:gd name="connsiteX5" fmla="*/ 1983513 w 2163679"/>
                  <a:gd name="connsiteY5" fmla="*/ 901673 h 2163678"/>
                  <a:gd name="connsiteX6" fmla="*/ 1262005 w 2163679"/>
                  <a:gd name="connsiteY6" fmla="*/ 901673 h 2163678"/>
                  <a:gd name="connsiteX7" fmla="*/ 1262006 w 2163679"/>
                  <a:gd name="connsiteY7" fmla="*/ 180166 h 2163678"/>
                  <a:gd name="connsiteX8" fmla="*/ 1081839 w 2163679"/>
                  <a:gd name="connsiteY8" fmla="*/ 0 h 2163678"/>
                  <a:gd name="connsiteX9" fmla="*/ 901674 w 2163679"/>
                  <a:gd name="connsiteY9" fmla="*/ 180165 h 2163678"/>
                  <a:gd name="connsiteX10" fmla="*/ 901674 w 2163679"/>
                  <a:gd name="connsiteY10" fmla="*/ 901673 h 2163678"/>
                  <a:gd name="connsiteX11" fmla="*/ 180166 w 2163679"/>
                  <a:gd name="connsiteY11" fmla="*/ 901673 h 2163678"/>
                  <a:gd name="connsiteX12" fmla="*/ 0 w 2163679"/>
                  <a:gd name="connsiteY12" fmla="*/ 1081839 h 2163678"/>
                  <a:gd name="connsiteX13" fmla="*/ 180166 w 2163679"/>
                  <a:gd name="connsiteY13" fmla="*/ 1262005 h 2163678"/>
                  <a:gd name="connsiteX14" fmla="*/ 901674 w 2163679"/>
                  <a:gd name="connsiteY14" fmla="*/ 1262005 h 2163678"/>
                  <a:gd name="connsiteX15" fmla="*/ 901673 w 2163679"/>
                  <a:gd name="connsiteY15" fmla="*/ 1983512 h 2163678"/>
                  <a:gd name="connsiteX16" fmla="*/ 1081840 w 2163679"/>
                  <a:gd name="connsiteY16" fmla="*/ 2163678 h 2163678"/>
                  <a:gd name="connsiteX17" fmla="*/ 1209236 w 2163679"/>
                  <a:gd name="connsiteY17" fmla="*/ 2110909 h 216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3679" h="2163678">
                    <a:moveTo>
                      <a:pt x="1209236" y="2110909"/>
                    </a:moveTo>
                    <a:cubicBezTo>
                      <a:pt x="1241840" y="2078306"/>
                      <a:pt x="1262005" y="2033264"/>
                      <a:pt x="1262005" y="1983513"/>
                    </a:cubicBezTo>
                    <a:lnTo>
                      <a:pt x="1262005" y="1262005"/>
                    </a:lnTo>
                    <a:lnTo>
                      <a:pt x="1983513" y="1262005"/>
                    </a:lnTo>
                    <a:cubicBezTo>
                      <a:pt x="2083016" y="1262005"/>
                      <a:pt x="2163679" y="1181342"/>
                      <a:pt x="2163679" y="1081839"/>
                    </a:cubicBezTo>
                    <a:cubicBezTo>
                      <a:pt x="2163679" y="982336"/>
                      <a:pt x="2083016" y="901673"/>
                      <a:pt x="1983513" y="901673"/>
                    </a:cubicBezTo>
                    <a:lnTo>
                      <a:pt x="1262005" y="901673"/>
                    </a:lnTo>
                    <a:lnTo>
                      <a:pt x="1262006" y="180166"/>
                    </a:lnTo>
                    <a:cubicBezTo>
                      <a:pt x="1262006" y="80662"/>
                      <a:pt x="1181343" y="-1"/>
                      <a:pt x="1081839" y="0"/>
                    </a:cubicBezTo>
                    <a:cubicBezTo>
                      <a:pt x="982336" y="-1"/>
                      <a:pt x="901673" y="80662"/>
                      <a:pt x="901674" y="180165"/>
                    </a:cubicBezTo>
                    <a:lnTo>
                      <a:pt x="901674" y="901673"/>
                    </a:lnTo>
                    <a:lnTo>
                      <a:pt x="180166" y="901673"/>
                    </a:lnTo>
                    <a:cubicBezTo>
                      <a:pt x="80663" y="901673"/>
                      <a:pt x="0" y="982336"/>
                      <a:pt x="0" y="1081839"/>
                    </a:cubicBezTo>
                    <a:cubicBezTo>
                      <a:pt x="0" y="1181342"/>
                      <a:pt x="80663" y="1262005"/>
                      <a:pt x="180166" y="1262005"/>
                    </a:cubicBezTo>
                    <a:lnTo>
                      <a:pt x="901674" y="1262005"/>
                    </a:lnTo>
                    <a:lnTo>
                      <a:pt x="901673" y="1983512"/>
                    </a:lnTo>
                    <a:cubicBezTo>
                      <a:pt x="901673" y="2083016"/>
                      <a:pt x="982336" y="2163679"/>
                      <a:pt x="1081840" y="2163678"/>
                    </a:cubicBezTo>
                    <a:cubicBezTo>
                      <a:pt x="1131591" y="2163678"/>
                      <a:pt x="1176632" y="2143513"/>
                      <a:pt x="1209236" y="2110909"/>
                    </a:cubicBezTo>
                    <a:close/>
                  </a:path>
                </a:pathLst>
              </a:custGeom>
              <a:solidFill>
                <a:srgbClr val="AE3B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8900000" flipV="1">
                <a:off x="4751175" y="5563210"/>
                <a:ext cx="474596" cy="474596"/>
              </a:xfrm>
              <a:custGeom>
                <a:avLst/>
                <a:gdLst>
                  <a:gd name="connsiteX0" fmla="*/ 1209236 w 2163679"/>
                  <a:gd name="connsiteY0" fmla="*/ 2110909 h 2163678"/>
                  <a:gd name="connsiteX1" fmla="*/ 1262005 w 2163679"/>
                  <a:gd name="connsiteY1" fmla="*/ 1983513 h 2163678"/>
                  <a:gd name="connsiteX2" fmla="*/ 1262005 w 2163679"/>
                  <a:gd name="connsiteY2" fmla="*/ 1262005 h 2163678"/>
                  <a:gd name="connsiteX3" fmla="*/ 1983513 w 2163679"/>
                  <a:gd name="connsiteY3" fmla="*/ 1262005 h 2163678"/>
                  <a:gd name="connsiteX4" fmla="*/ 2163679 w 2163679"/>
                  <a:gd name="connsiteY4" fmla="*/ 1081839 h 2163678"/>
                  <a:gd name="connsiteX5" fmla="*/ 1983513 w 2163679"/>
                  <a:gd name="connsiteY5" fmla="*/ 901673 h 2163678"/>
                  <a:gd name="connsiteX6" fmla="*/ 1262005 w 2163679"/>
                  <a:gd name="connsiteY6" fmla="*/ 901673 h 2163678"/>
                  <a:gd name="connsiteX7" fmla="*/ 1262006 w 2163679"/>
                  <a:gd name="connsiteY7" fmla="*/ 180166 h 2163678"/>
                  <a:gd name="connsiteX8" fmla="*/ 1081839 w 2163679"/>
                  <a:gd name="connsiteY8" fmla="*/ 0 h 2163678"/>
                  <a:gd name="connsiteX9" fmla="*/ 901674 w 2163679"/>
                  <a:gd name="connsiteY9" fmla="*/ 180165 h 2163678"/>
                  <a:gd name="connsiteX10" fmla="*/ 901674 w 2163679"/>
                  <a:gd name="connsiteY10" fmla="*/ 901673 h 2163678"/>
                  <a:gd name="connsiteX11" fmla="*/ 180166 w 2163679"/>
                  <a:gd name="connsiteY11" fmla="*/ 901673 h 2163678"/>
                  <a:gd name="connsiteX12" fmla="*/ 0 w 2163679"/>
                  <a:gd name="connsiteY12" fmla="*/ 1081839 h 2163678"/>
                  <a:gd name="connsiteX13" fmla="*/ 180166 w 2163679"/>
                  <a:gd name="connsiteY13" fmla="*/ 1262005 h 2163678"/>
                  <a:gd name="connsiteX14" fmla="*/ 901674 w 2163679"/>
                  <a:gd name="connsiteY14" fmla="*/ 1262005 h 2163678"/>
                  <a:gd name="connsiteX15" fmla="*/ 901673 w 2163679"/>
                  <a:gd name="connsiteY15" fmla="*/ 1983512 h 2163678"/>
                  <a:gd name="connsiteX16" fmla="*/ 1081840 w 2163679"/>
                  <a:gd name="connsiteY16" fmla="*/ 2163678 h 2163678"/>
                  <a:gd name="connsiteX17" fmla="*/ 1209236 w 2163679"/>
                  <a:gd name="connsiteY17" fmla="*/ 2110909 h 216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63679" h="2163678">
                    <a:moveTo>
                      <a:pt x="1209236" y="2110909"/>
                    </a:moveTo>
                    <a:cubicBezTo>
                      <a:pt x="1241840" y="2078306"/>
                      <a:pt x="1262005" y="2033264"/>
                      <a:pt x="1262005" y="1983513"/>
                    </a:cubicBezTo>
                    <a:lnTo>
                      <a:pt x="1262005" y="1262005"/>
                    </a:lnTo>
                    <a:lnTo>
                      <a:pt x="1983513" y="1262005"/>
                    </a:lnTo>
                    <a:cubicBezTo>
                      <a:pt x="2083016" y="1262005"/>
                      <a:pt x="2163679" y="1181342"/>
                      <a:pt x="2163679" y="1081839"/>
                    </a:cubicBezTo>
                    <a:cubicBezTo>
                      <a:pt x="2163679" y="982336"/>
                      <a:pt x="2083016" y="901673"/>
                      <a:pt x="1983513" y="901673"/>
                    </a:cubicBezTo>
                    <a:lnTo>
                      <a:pt x="1262005" y="901673"/>
                    </a:lnTo>
                    <a:lnTo>
                      <a:pt x="1262006" y="180166"/>
                    </a:lnTo>
                    <a:cubicBezTo>
                      <a:pt x="1262006" y="80662"/>
                      <a:pt x="1181343" y="-1"/>
                      <a:pt x="1081839" y="0"/>
                    </a:cubicBezTo>
                    <a:cubicBezTo>
                      <a:pt x="982336" y="-1"/>
                      <a:pt x="901673" y="80662"/>
                      <a:pt x="901674" y="180165"/>
                    </a:cubicBezTo>
                    <a:lnTo>
                      <a:pt x="901674" y="901673"/>
                    </a:lnTo>
                    <a:lnTo>
                      <a:pt x="180166" y="901673"/>
                    </a:lnTo>
                    <a:cubicBezTo>
                      <a:pt x="80663" y="901673"/>
                      <a:pt x="0" y="982336"/>
                      <a:pt x="0" y="1081839"/>
                    </a:cubicBezTo>
                    <a:cubicBezTo>
                      <a:pt x="0" y="1181342"/>
                      <a:pt x="80663" y="1262005"/>
                      <a:pt x="180166" y="1262005"/>
                    </a:cubicBezTo>
                    <a:lnTo>
                      <a:pt x="901674" y="1262005"/>
                    </a:lnTo>
                    <a:lnTo>
                      <a:pt x="901673" y="1983512"/>
                    </a:lnTo>
                    <a:cubicBezTo>
                      <a:pt x="901673" y="2083016"/>
                      <a:pt x="982336" y="2163679"/>
                      <a:pt x="1081840" y="2163678"/>
                    </a:cubicBezTo>
                    <a:cubicBezTo>
                      <a:pt x="1131591" y="2163678"/>
                      <a:pt x="1176632" y="2143513"/>
                      <a:pt x="1209236" y="21109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6778622" y="3986840"/>
              <a:ext cx="1486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Недостатки</a:t>
              </a:r>
              <a:endParaRPr lang="ru-RU" dirty="0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6121310" y="4474512"/>
            <a:ext cx="0" cy="1476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25511" y="4408216"/>
            <a:ext cx="5586819" cy="1548996"/>
            <a:chOff x="425511" y="4408216"/>
            <a:chExt cx="5586819" cy="15489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25511" y="4412379"/>
              <a:ext cx="244468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835A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Стандартизация </a:t>
              </a:r>
              <a:r>
                <a:rPr lang="ru-RU" sz="1400" dirty="0"/>
                <a:t>подхода </a:t>
              </a:r>
              <a:r>
                <a:rPr lang="ru-RU" sz="1400" dirty="0" smtClean="0"/>
                <a:t>в компании и по ГК </a:t>
              </a:r>
              <a:endParaRPr lang="ru-RU" sz="1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36276" y="4408216"/>
              <a:ext cx="297605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835A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Прозрачность для руководства, регулярная демонстрация прогресса</a:t>
              </a:r>
              <a:endParaRPr lang="ru-RU" sz="1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25512" y="5218548"/>
              <a:ext cx="29272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835A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Системная оценка и выявление отстающих направлений ИБ</a:t>
              </a:r>
              <a:endParaRPr lang="ru-RU" sz="14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36276" y="5214385"/>
              <a:ext cx="250989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835A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Сравнение с конкурентами и лучшими практиками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121311" y="4405679"/>
            <a:ext cx="5271886" cy="1551533"/>
            <a:chOff x="6121311" y="4405679"/>
            <a:chExt cx="5271886" cy="155153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121311" y="4412379"/>
              <a:ext cx="25019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EC1C24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Субъективность экспертной оценки</a:t>
              </a:r>
              <a:endParaRPr lang="ru-RU" sz="14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121312" y="5218548"/>
              <a:ext cx="29065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EC1C24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Оптимизация ради «галочки», формализм и излишняя бюрократия</a:t>
              </a:r>
              <a:endParaRPr lang="ru-RU" sz="1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820759" y="4405679"/>
              <a:ext cx="25724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EC1C24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Отсутствие связи с реальным уменьшением рисков ИБ</a:t>
              </a:r>
              <a:endParaRPr lang="ru-RU" sz="1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820758" y="5211848"/>
              <a:ext cx="257243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EC1C24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/>
                <a:t>Сложность адаптации к изменениям (методолог</a:t>
              </a:r>
              <a:r>
                <a:rPr lang="ru-RU" sz="1400" dirty="0"/>
                <a:t>и</a:t>
              </a:r>
              <a:r>
                <a:rPr lang="ru-RU" sz="1400" dirty="0" smtClean="0"/>
                <a:t>я, ландшафт)</a:t>
              </a:r>
              <a:endParaRPr lang="ru-RU" sz="14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503567" y="1728970"/>
            <a:ext cx="1572317" cy="1797101"/>
            <a:chOff x="1510781" y="1717977"/>
            <a:chExt cx="1690916" cy="179710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7980" y="2576789"/>
              <a:ext cx="1006602" cy="938289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1510781" y="1717977"/>
              <a:ext cx="16909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Awesome CISO Maturity Models </a:t>
              </a:r>
            </a:p>
            <a:p>
              <a:r>
                <a:rPr lang="ru-RU" sz="1200" dirty="0"/>
                <a:t>Больше моделей зрелости  -&gt;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6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5963" y="306075"/>
            <a:ext cx="11803637" cy="964233"/>
          </a:xfrm>
        </p:spPr>
        <p:txBody>
          <a:bodyPr/>
          <a:lstStyle/>
          <a:p>
            <a:r>
              <a:rPr lang="ru-RU" dirty="0" smtClean="0"/>
              <a:t>Как оценить зрелость?</a:t>
            </a:r>
            <a:r>
              <a:rPr lang="en-US" dirty="0" smtClean="0"/>
              <a:t> </a:t>
            </a:r>
            <a:r>
              <a:rPr lang="ru-RU" dirty="0" smtClean="0"/>
              <a:t>Обзор методик</a:t>
            </a:r>
            <a:br>
              <a:rPr lang="ru-RU" dirty="0" smtClean="0"/>
            </a:br>
            <a:r>
              <a:rPr lang="ru-RU" sz="2400" dirty="0">
                <a:solidFill>
                  <a:schemeClr val="accent1"/>
                </a:solidFill>
              </a:rPr>
              <a:t>РОССИЙСКИЕ СТАНДАРТЫ и </a:t>
            </a:r>
            <a:r>
              <a:rPr lang="ru-RU" sz="2400" dirty="0" smtClean="0">
                <a:solidFill>
                  <a:schemeClr val="accent1"/>
                </a:solidFill>
              </a:rPr>
              <a:t>иные МЕТОДИКИ</a:t>
            </a:r>
            <a:endParaRPr lang="ru-RU" sz="2400" dirty="0">
              <a:solidFill>
                <a:schemeClr val="accent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3458" y="2280778"/>
            <a:ext cx="4801132" cy="2160000"/>
            <a:chOff x="293458" y="2280778"/>
            <a:chExt cx="4801132" cy="2160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366646" y="2386315"/>
              <a:ext cx="372794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СБЕР</a:t>
              </a:r>
              <a:endParaRPr lang="ru-RU" b="1" dirty="0"/>
            </a:p>
            <a:p>
              <a:r>
                <a:rPr lang="ru-RU" sz="1400" dirty="0" smtClean="0"/>
                <a:t>Новые инструменты для </a:t>
              </a:r>
              <a:r>
                <a:rPr lang="ru-RU" sz="1400" dirty="0"/>
                <a:t>развития кибербезопасности экосистемы </a:t>
              </a:r>
              <a:r>
                <a:rPr lang="ru-RU" sz="1400" dirty="0" err="1" smtClean="0"/>
                <a:t>Сбера</a:t>
              </a:r>
              <a:endParaRPr lang="ru-RU" sz="1400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458" y="2280778"/>
              <a:ext cx="1080000" cy="108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58" y="3360778"/>
              <a:ext cx="1080000" cy="1080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366646" y="3495407"/>
              <a:ext cx="372794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МТС</a:t>
              </a:r>
            </a:p>
            <a:p>
              <a:r>
                <a:rPr lang="ru-RU" sz="1400" dirty="0" smtClean="0"/>
                <a:t>Статья </a:t>
              </a:r>
              <a:r>
                <a:rPr lang="ru-RU" sz="1400" dirty="0"/>
                <a:t>на </a:t>
              </a:r>
              <a:r>
                <a:rPr lang="ru-RU" sz="1400" dirty="0" err="1" smtClean="0"/>
                <a:t>Хабр</a:t>
              </a:r>
              <a:r>
                <a:rPr lang="ru-RU" sz="1400" dirty="0" smtClean="0"/>
                <a:t> «</a:t>
              </a:r>
              <a:r>
                <a:rPr lang="ru-RU" sz="1400" dirty="0"/>
                <a:t>Как улучшить ИБ-архитектуру за счет процессов: опыт МТС»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818345" y="2280778"/>
            <a:ext cx="5511013" cy="2160000"/>
            <a:chOff x="5818345" y="2280778"/>
            <a:chExt cx="5511013" cy="216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8345" y="3360778"/>
              <a:ext cx="1080000" cy="1080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424" y="2280778"/>
              <a:ext cx="1075752" cy="108000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6898346" y="2280778"/>
              <a:ext cx="44310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ФСТЭК</a:t>
              </a:r>
            </a:p>
            <a:p>
              <a:r>
                <a:rPr lang="ru-RU" sz="1400" dirty="0" smtClean="0"/>
                <a:t>Методический </a:t>
              </a:r>
              <a:r>
                <a:rPr lang="ru-RU" sz="1400" dirty="0"/>
                <a:t>документ </a:t>
              </a:r>
              <a:r>
                <a:rPr lang="ru-RU" sz="1400" dirty="0" smtClean="0"/>
                <a:t>«Методика </a:t>
              </a:r>
              <a:r>
                <a:rPr lang="ru-RU" sz="1400" dirty="0"/>
                <a:t>оценки показателя состояния технической </a:t>
              </a:r>
              <a:r>
                <a:rPr lang="ru-RU" sz="1400" dirty="0" smtClean="0"/>
                <a:t>ЗИ и </a:t>
              </a:r>
              <a:r>
                <a:rPr lang="ru-RU" sz="1400" dirty="0"/>
                <a:t>обеспечения </a:t>
              </a:r>
              <a:r>
                <a:rPr lang="ru-RU" sz="1400" dirty="0" smtClean="0"/>
                <a:t>безопасности </a:t>
              </a:r>
              <a:r>
                <a:rPr lang="ru-RU" sz="1400" dirty="0"/>
                <a:t>ЗОКИИ </a:t>
              </a:r>
              <a:r>
                <a:rPr lang="ru-RU" sz="1400" dirty="0" smtClean="0"/>
                <a:t>РФ»</a:t>
              </a:r>
              <a:endParaRPr lang="ru-RU" sz="1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30176" y="3495407"/>
              <a:ext cx="420307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Ассоциация</a:t>
              </a:r>
              <a:r>
                <a:rPr lang="ru-RU" b="1" dirty="0"/>
                <a:t> </a:t>
              </a:r>
              <a:r>
                <a:rPr lang="ru-RU" sz="1600" b="1" dirty="0"/>
                <a:t>больших</a:t>
              </a:r>
              <a:r>
                <a:rPr lang="ru-RU" b="1" dirty="0"/>
                <a:t> </a:t>
              </a:r>
              <a:r>
                <a:rPr lang="ru-RU" sz="1600" b="1" dirty="0"/>
                <a:t>данных</a:t>
              </a:r>
            </a:p>
            <a:p>
              <a:r>
                <a:rPr lang="ru-RU" sz="1400" dirty="0"/>
                <a:t>Методика оценки зрелости процессов по защите информации (ПДн)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51218" y="1581656"/>
            <a:ext cx="5359924" cy="646331"/>
            <a:chOff x="6051218" y="1581656"/>
            <a:chExt cx="5359924" cy="64633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930176" y="1581656"/>
              <a:ext cx="44809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Методика регулятора</a:t>
              </a:r>
              <a:r>
                <a:rPr lang="en-US" b="1" dirty="0" smtClean="0"/>
                <a:t>/</a:t>
              </a:r>
              <a:endParaRPr lang="ru-RU" b="1" dirty="0" smtClean="0"/>
            </a:p>
            <a:p>
              <a:r>
                <a:rPr lang="ru-RU" b="1" dirty="0" smtClean="0"/>
                <a:t>Отраслевой стандарт</a:t>
              </a:r>
              <a:endParaRPr lang="ru-RU" b="1" dirty="0"/>
            </a:p>
          </p:txBody>
        </p:sp>
        <p:grpSp>
          <p:nvGrpSpPr>
            <p:cNvPr id="46" name="Group 33"/>
            <p:cNvGrpSpPr>
              <a:grpSpLocks noChangeAspect="1"/>
            </p:cNvGrpSpPr>
            <p:nvPr/>
          </p:nvGrpSpPr>
          <p:grpSpPr bwMode="auto">
            <a:xfrm>
              <a:off x="6051218" y="1581656"/>
              <a:ext cx="614253" cy="612000"/>
              <a:chOff x="4197" y="882"/>
              <a:chExt cx="1091" cy="1087"/>
            </a:xfrm>
          </p:grpSpPr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4355" y="1460"/>
                <a:ext cx="775" cy="205"/>
              </a:xfrm>
              <a:custGeom>
                <a:avLst/>
                <a:gdLst>
                  <a:gd name="T0" fmla="*/ 389 w 775"/>
                  <a:gd name="T1" fmla="*/ 0 h 205"/>
                  <a:gd name="T2" fmla="*/ 0 w 775"/>
                  <a:gd name="T3" fmla="*/ 205 h 205"/>
                  <a:gd name="T4" fmla="*/ 775 w 775"/>
                  <a:gd name="T5" fmla="*/ 205 h 205"/>
                  <a:gd name="T6" fmla="*/ 389 w 775"/>
                  <a:gd name="T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5" h="205">
                    <a:moveTo>
                      <a:pt x="389" y="0"/>
                    </a:moveTo>
                    <a:lnTo>
                      <a:pt x="0" y="205"/>
                    </a:lnTo>
                    <a:lnTo>
                      <a:pt x="775" y="205"/>
                    </a:lnTo>
                    <a:lnTo>
                      <a:pt x="389" y="0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auto">
              <a:xfrm>
                <a:off x="4436" y="1665"/>
                <a:ext cx="0" cy="22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36"/>
              <p:cNvSpPr>
                <a:spLocks noChangeShapeType="1"/>
              </p:cNvSpPr>
              <p:nvPr/>
            </p:nvSpPr>
            <p:spPr bwMode="auto">
              <a:xfrm>
                <a:off x="4515" y="1665"/>
                <a:ext cx="0" cy="22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>
                <a:off x="4703" y="1665"/>
                <a:ext cx="0" cy="22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auto">
              <a:xfrm>
                <a:off x="4782" y="1665"/>
                <a:ext cx="0" cy="22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4970" y="1665"/>
                <a:ext cx="0" cy="22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5049" y="1665"/>
                <a:ext cx="0" cy="22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4438" y="1271"/>
                <a:ext cx="609" cy="347"/>
              </a:xfrm>
              <a:custGeom>
                <a:avLst/>
                <a:gdLst>
                  <a:gd name="T0" fmla="*/ 0 w 285"/>
                  <a:gd name="T1" fmla="*/ 171 h 171"/>
                  <a:gd name="T2" fmla="*/ 0 w 285"/>
                  <a:gd name="T3" fmla="*/ 16 h 171"/>
                  <a:gd name="T4" fmla="*/ 16 w 285"/>
                  <a:gd name="T5" fmla="*/ 0 h 171"/>
                  <a:gd name="T6" fmla="*/ 269 w 285"/>
                  <a:gd name="T7" fmla="*/ 0 h 171"/>
                  <a:gd name="T8" fmla="*/ 285 w 285"/>
                  <a:gd name="T9" fmla="*/ 16 h 171"/>
                  <a:gd name="T10" fmla="*/ 285 w 285"/>
                  <a:gd name="T1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171">
                    <a:moveTo>
                      <a:pt x="0" y="171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78" y="0"/>
                      <a:pt x="285" y="7"/>
                      <a:pt x="285" y="16"/>
                    </a:cubicBezTo>
                    <a:cubicBezTo>
                      <a:pt x="285" y="171"/>
                      <a:pt x="285" y="171"/>
                      <a:pt x="285" y="171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4490" y="1320"/>
                <a:ext cx="506" cy="217"/>
              </a:xfrm>
              <a:custGeom>
                <a:avLst/>
                <a:gdLst>
                  <a:gd name="T0" fmla="*/ 0 w 237"/>
                  <a:gd name="T1" fmla="*/ 0 h 107"/>
                  <a:gd name="T2" fmla="*/ 0 w 237"/>
                  <a:gd name="T3" fmla="*/ 107 h 107"/>
                  <a:gd name="T4" fmla="*/ 107 w 237"/>
                  <a:gd name="T5" fmla="*/ 48 h 107"/>
                  <a:gd name="T6" fmla="*/ 130 w 237"/>
                  <a:gd name="T7" fmla="*/ 48 h 107"/>
                  <a:gd name="T8" fmla="*/ 237 w 237"/>
                  <a:gd name="T9" fmla="*/ 107 h 107"/>
                  <a:gd name="T10" fmla="*/ 237 w 237"/>
                  <a:gd name="T11" fmla="*/ 0 h 107"/>
                  <a:gd name="T12" fmla="*/ 0 w 237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07">
                    <a:moveTo>
                      <a:pt x="0" y="0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14" y="44"/>
                      <a:pt x="123" y="44"/>
                      <a:pt x="130" y="48"/>
                    </a:cubicBezTo>
                    <a:cubicBezTo>
                      <a:pt x="237" y="107"/>
                      <a:pt x="237" y="107"/>
                      <a:pt x="237" y="107"/>
                    </a:cubicBezTo>
                    <a:cubicBezTo>
                      <a:pt x="237" y="0"/>
                      <a:pt x="237" y="0"/>
                      <a:pt x="2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4624" y="1115"/>
                <a:ext cx="237" cy="156"/>
              </a:xfrm>
              <a:custGeom>
                <a:avLst/>
                <a:gdLst>
                  <a:gd name="T0" fmla="*/ 0 w 111"/>
                  <a:gd name="T1" fmla="*/ 77 h 77"/>
                  <a:gd name="T2" fmla="*/ 0 w 111"/>
                  <a:gd name="T3" fmla="*/ 19 h 77"/>
                  <a:gd name="T4" fmla="*/ 20 w 111"/>
                  <a:gd name="T5" fmla="*/ 0 h 77"/>
                  <a:gd name="T6" fmla="*/ 92 w 111"/>
                  <a:gd name="T7" fmla="*/ 0 h 77"/>
                  <a:gd name="T8" fmla="*/ 111 w 111"/>
                  <a:gd name="T9" fmla="*/ 19 h 77"/>
                  <a:gd name="T10" fmla="*/ 111 w 111"/>
                  <a:gd name="T1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77">
                    <a:moveTo>
                      <a:pt x="0" y="77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02" y="0"/>
                      <a:pt x="111" y="9"/>
                      <a:pt x="111" y="19"/>
                    </a:cubicBezTo>
                    <a:cubicBezTo>
                      <a:pt x="111" y="77"/>
                      <a:pt x="111" y="77"/>
                      <a:pt x="111" y="77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44"/>
              <p:cNvSpPr>
                <a:spLocks/>
              </p:cNvSpPr>
              <p:nvPr/>
            </p:nvSpPr>
            <p:spPr bwMode="auto">
              <a:xfrm>
                <a:off x="4744" y="882"/>
                <a:ext cx="196" cy="233"/>
              </a:xfrm>
              <a:custGeom>
                <a:avLst/>
                <a:gdLst>
                  <a:gd name="T0" fmla="*/ 0 w 92"/>
                  <a:gd name="T1" fmla="*/ 115 h 115"/>
                  <a:gd name="T2" fmla="*/ 0 w 92"/>
                  <a:gd name="T3" fmla="*/ 67 h 115"/>
                  <a:gd name="T4" fmla="*/ 0 w 92"/>
                  <a:gd name="T5" fmla="*/ 7 h 115"/>
                  <a:gd name="T6" fmla="*/ 23 w 92"/>
                  <a:gd name="T7" fmla="*/ 12 h 115"/>
                  <a:gd name="T8" fmla="*/ 46 w 92"/>
                  <a:gd name="T9" fmla="*/ 5 h 115"/>
                  <a:gd name="T10" fmla="*/ 70 w 92"/>
                  <a:gd name="T11" fmla="*/ 0 h 115"/>
                  <a:gd name="T12" fmla="*/ 92 w 92"/>
                  <a:gd name="T13" fmla="*/ 6 h 115"/>
                  <a:gd name="T14" fmla="*/ 92 w 92"/>
                  <a:gd name="T15" fmla="*/ 66 h 115"/>
                  <a:gd name="T16" fmla="*/ 70 w 92"/>
                  <a:gd name="T17" fmla="*/ 60 h 115"/>
                  <a:gd name="T18" fmla="*/ 46 w 92"/>
                  <a:gd name="T19" fmla="*/ 65 h 115"/>
                  <a:gd name="T20" fmla="*/ 23 w 92"/>
                  <a:gd name="T21" fmla="*/ 7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15">
                    <a:moveTo>
                      <a:pt x="0" y="115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" y="12"/>
                      <a:pt x="15" y="13"/>
                      <a:pt x="23" y="12"/>
                    </a:cubicBezTo>
                    <a:cubicBezTo>
                      <a:pt x="31" y="11"/>
                      <a:pt x="38" y="8"/>
                      <a:pt x="46" y="5"/>
                    </a:cubicBezTo>
                    <a:cubicBezTo>
                      <a:pt x="54" y="2"/>
                      <a:pt x="62" y="0"/>
                      <a:pt x="70" y="0"/>
                    </a:cubicBezTo>
                    <a:cubicBezTo>
                      <a:pt x="77" y="0"/>
                      <a:pt x="85" y="2"/>
                      <a:pt x="92" y="6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85" y="62"/>
                      <a:pt x="77" y="60"/>
                      <a:pt x="70" y="60"/>
                    </a:cubicBezTo>
                    <a:cubicBezTo>
                      <a:pt x="62" y="60"/>
                      <a:pt x="54" y="63"/>
                      <a:pt x="46" y="65"/>
                    </a:cubicBezTo>
                    <a:cubicBezTo>
                      <a:pt x="38" y="68"/>
                      <a:pt x="31" y="71"/>
                      <a:pt x="23" y="72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5047" y="1405"/>
                <a:ext cx="241" cy="489"/>
              </a:xfrm>
              <a:custGeom>
                <a:avLst/>
                <a:gdLst>
                  <a:gd name="T0" fmla="*/ 0 w 113"/>
                  <a:gd name="T1" fmla="*/ 0 h 241"/>
                  <a:gd name="T2" fmla="*/ 89 w 113"/>
                  <a:gd name="T3" fmla="*/ 0 h 241"/>
                  <a:gd name="T4" fmla="*/ 113 w 113"/>
                  <a:gd name="T5" fmla="*/ 23 h 241"/>
                  <a:gd name="T6" fmla="*/ 113 w 113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241">
                    <a:moveTo>
                      <a:pt x="0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102" y="0"/>
                      <a:pt x="113" y="10"/>
                      <a:pt x="113" y="23"/>
                    </a:cubicBezTo>
                    <a:cubicBezTo>
                      <a:pt x="113" y="241"/>
                      <a:pt x="113" y="241"/>
                      <a:pt x="113" y="241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197" y="1405"/>
                <a:ext cx="241" cy="489"/>
              </a:xfrm>
              <a:custGeom>
                <a:avLst/>
                <a:gdLst>
                  <a:gd name="T0" fmla="*/ 113 w 113"/>
                  <a:gd name="T1" fmla="*/ 0 h 241"/>
                  <a:gd name="T2" fmla="*/ 24 w 113"/>
                  <a:gd name="T3" fmla="*/ 0 h 241"/>
                  <a:gd name="T4" fmla="*/ 0 w 113"/>
                  <a:gd name="T5" fmla="*/ 23 h 241"/>
                  <a:gd name="T6" fmla="*/ 0 w 113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241">
                    <a:moveTo>
                      <a:pt x="11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41"/>
                      <a:pt x="0" y="241"/>
                      <a:pt x="0" y="241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4368" y="1894"/>
                <a:ext cx="750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Line 48"/>
              <p:cNvSpPr>
                <a:spLocks noChangeShapeType="1"/>
              </p:cNvSpPr>
              <p:nvPr/>
            </p:nvSpPr>
            <p:spPr bwMode="auto">
              <a:xfrm>
                <a:off x="4541" y="1969"/>
                <a:ext cx="404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464029" y="1581656"/>
            <a:ext cx="4795629" cy="646331"/>
            <a:chOff x="464029" y="1581656"/>
            <a:chExt cx="4795629" cy="646331"/>
          </a:xfrm>
        </p:grpSpPr>
        <p:grpSp>
          <p:nvGrpSpPr>
            <p:cNvPr id="26" name="Group 66"/>
            <p:cNvGrpSpPr>
              <a:grpSpLocks noChangeAspect="1"/>
            </p:cNvGrpSpPr>
            <p:nvPr/>
          </p:nvGrpSpPr>
          <p:grpSpPr bwMode="auto">
            <a:xfrm>
              <a:off x="464029" y="1581656"/>
              <a:ext cx="729483" cy="612000"/>
              <a:chOff x="6018" y="886"/>
              <a:chExt cx="1152" cy="1103"/>
            </a:xfrm>
          </p:grpSpPr>
          <p:sp>
            <p:nvSpPr>
              <p:cNvPr id="27" name="Freeform 67"/>
              <p:cNvSpPr>
                <a:spLocks/>
              </p:cNvSpPr>
              <p:nvPr/>
            </p:nvSpPr>
            <p:spPr bwMode="auto">
              <a:xfrm>
                <a:off x="6951" y="1466"/>
                <a:ext cx="219" cy="523"/>
              </a:xfrm>
              <a:custGeom>
                <a:avLst/>
                <a:gdLst>
                  <a:gd name="T0" fmla="*/ 219 w 219"/>
                  <a:gd name="T1" fmla="*/ 523 h 523"/>
                  <a:gd name="T2" fmla="*/ 219 w 219"/>
                  <a:gd name="T3" fmla="*/ 0 h 523"/>
                  <a:gd name="T4" fmla="*/ 0 w 219"/>
                  <a:gd name="T5" fmla="*/ 0 h 523"/>
                  <a:gd name="T6" fmla="*/ 0 w 219"/>
                  <a:gd name="T7" fmla="*/ 52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523">
                    <a:moveTo>
                      <a:pt x="219" y="523"/>
                    </a:moveTo>
                    <a:lnTo>
                      <a:pt x="219" y="0"/>
                    </a:lnTo>
                    <a:lnTo>
                      <a:pt x="0" y="0"/>
                    </a:lnTo>
                    <a:lnTo>
                      <a:pt x="0" y="52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68"/>
              <p:cNvSpPr>
                <a:spLocks/>
              </p:cNvSpPr>
              <p:nvPr/>
            </p:nvSpPr>
            <p:spPr bwMode="auto">
              <a:xfrm>
                <a:off x="7008" y="1330"/>
                <a:ext cx="104" cy="136"/>
              </a:xfrm>
              <a:custGeom>
                <a:avLst/>
                <a:gdLst>
                  <a:gd name="T0" fmla="*/ 0 w 104"/>
                  <a:gd name="T1" fmla="*/ 136 h 136"/>
                  <a:gd name="T2" fmla="*/ 0 w 104"/>
                  <a:gd name="T3" fmla="*/ 0 h 136"/>
                  <a:gd name="T4" fmla="*/ 104 w 104"/>
                  <a:gd name="T5" fmla="*/ 0 h 136"/>
                  <a:gd name="T6" fmla="*/ 104 w 104"/>
                  <a:gd name="T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36">
                    <a:moveTo>
                      <a:pt x="0" y="136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104" y="136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69"/>
              <p:cNvSpPr>
                <a:spLocks noChangeShapeType="1"/>
              </p:cNvSpPr>
              <p:nvPr/>
            </p:nvSpPr>
            <p:spPr bwMode="auto">
              <a:xfrm flipV="1">
                <a:off x="7061" y="1199"/>
                <a:ext cx="0" cy="13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70"/>
              <p:cNvSpPr>
                <a:spLocks/>
              </p:cNvSpPr>
              <p:nvPr/>
            </p:nvSpPr>
            <p:spPr bwMode="auto">
              <a:xfrm>
                <a:off x="6018" y="1466"/>
                <a:ext cx="219" cy="523"/>
              </a:xfrm>
              <a:custGeom>
                <a:avLst/>
                <a:gdLst>
                  <a:gd name="T0" fmla="*/ 219 w 219"/>
                  <a:gd name="T1" fmla="*/ 523 h 523"/>
                  <a:gd name="T2" fmla="*/ 219 w 219"/>
                  <a:gd name="T3" fmla="*/ 0 h 523"/>
                  <a:gd name="T4" fmla="*/ 0 w 219"/>
                  <a:gd name="T5" fmla="*/ 0 h 523"/>
                  <a:gd name="T6" fmla="*/ 0 w 219"/>
                  <a:gd name="T7" fmla="*/ 52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523">
                    <a:moveTo>
                      <a:pt x="219" y="523"/>
                    </a:moveTo>
                    <a:lnTo>
                      <a:pt x="219" y="0"/>
                    </a:lnTo>
                    <a:lnTo>
                      <a:pt x="0" y="0"/>
                    </a:lnTo>
                    <a:lnTo>
                      <a:pt x="0" y="523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6076" y="1330"/>
                <a:ext cx="104" cy="136"/>
              </a:xfrm>
              <a:custGeom>
                <a:avLst/>
                <a:gdLst>
                  <a:gd name="T0" fmla="*/ 0 w 104"/>
                  <a:gd name="T1" fmla="*/ 136 h 136"/>
                  <a:gd name="T2" fmla="*/ 0 w 104"/>
                  <a:gd name="T3" fmla="*/ 0 h 136"/>
                  <a:gd name="T4" fmla="*/ 104 w 104"/>
                  <a:gd name="T5" fmla="*/ 0 h 136"/>
                  <a:gd name="T6" fmla="*/ 104 w 104"/>
                  <a:gd name="T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36">
                    <a:moveTo>
                      <a:pt x="0" y="136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104" y="136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72"/>
              <p:cNvSpPr>
                <a:spLocks noChangeShapeType="1"/>
              </p:cNvSpPr>
              <p:nvPr/>
            </p:nvSpPr>
            <p:spPr bwMode="auto">
              <a:xfrm flipV="1">
                <a:off x="6127" y="1199"/>
                <a:ext cx="0" cy="13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73"/>
              <p:cNvSpPr>
                <a:spLocks/>
              </p:cNvSpPr>
              <p:nvPr/>
            </p:nvSpPr>
            <p:spPr bwMode="auto">
              <a:xfrm>
                <a:off x="6483" y="1040"/>
                <a:ext cx="222" cy="378"/>
              </a:xfrm>
              <a:custGeom>
                <a:avLst/>
                <a:gdLst>
                  <a:gd name="T0" fmla="*/ 0 w 222"/>
                  <a:gd name="T1" fmla="*/ 378 h 378"/>
                  <a:gd name="T2" fmla="*/ 0 w 222"/>
                  <a:gd name="T3" fmla="*/ 156 h 378"/>
                  <a:gd name="T4" fmla="*/ 67 w 222"/>
                  <a:gd name="T5" fmla="*/ 156 h 378"/>
                  <a:gd name="T6" fmla="*/ 67 w 222"/>
                  <a:gd name="T7" fmla="*/ 0 h 378"/>
                  <a:gd name="T8" fmla="*/ 155 w 222"/>
                  <a:gd name="T9" fmla="*/ 0 h 378"/>
                  <a:gd name="T10" fmla="*/ 155 w 222"/>
                  <a:gd name="T11" fmla="*/ 156 h 378"/>
                  <a:gd name="T12" fmla="*/ 222 w 222"/>
                  <a:gd name="T13" fmla="*/ 156 h 378"/>
                  <a:gd name="T14" fmla="*/ 222 w 222"/>
                  <a:gd name="T15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378">
                    <a:moveTo>
                      <a:pt x="0" y="378"/>
                    </a:moveTo>
                    <a:lnTo>
                      <a:pt x="0" y="156"/>
                    </a:lnTo>
                    <a:lnTo>
                      <a:pt x="67" y="156"/>
                    </a:lnTo>
                    <a:lnTo>
                      <a:pt x="67" y="0"/>
                    </a:lnTo>
                    <a:lnTo>
                      <a:pt x="155" y="0"/>
                    </a:lnTo>
                    <a:lnTo>
                      <a:pt x="155" y="156"/>
                    </a:lnTo>
                    <a:lnTo>
                      <a:pt x="222" y="156"/>
                    </a:lnTo>
                    <a:lnTo>
                      <a:pt x="222" y="378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74"/>
              <p:cNvSpPr>
                <a:spLocks/>
              </p:cNvSpPr>
              <p:nvPr/>
            </p:nvSpPr>
            <p:spPr bwMode="auto">
              <a:xfrm>
                <a:off x="6705" y="1418"/>
                <a:ext cx="91" cy="571"/>
              </a:xfrm>
              <a:custGeom>
                <a:avLst/>
                <a:gdLst>
                  <a:gd name="T0" fmla="*/ 0 w 91"/>
                  <a:gd name="T1" fmla="*/ 0 h 571"/>
                  <a:gd name="T2" fmla="*/ 91 w 91"/>
                  <a:gd name="T3" fmla="*/ 0 h 571"/>
                  <a:gd name="T4" fmla="*/ 91 w 91"/>
                  <a:gd name="T5" fmla="*/ 57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571">
                    <a:moveTo>
                      <a:pt x="0" y="0"/>
                    </a:moveTo>
                    <a:lnTo>
                      <a:pt x="91" y="0"/>
                    </a:lnTo>
                    <a:lnTo>
                      <a:pt x="91" y="571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75"/>
              <p:cNvSpPr>
                <a:spLocks/>
              </p:cNvSpPr>
              <p:nvPr/>
            </p:nvSpPr>
            <p:spPr bwMode="auto">
              <a:xfrm>
                <a:off x="6393" y="1418"/>
                <a:ext cx="201" cy="571"/>
              </a:xfrm>
              <a:custGeom>
                <a:avLst/>
                <a:gdLst>
                  <a:gd name="T0" fmla="*/ 201 w 201"/>
                  <a:gd name="T1" fmla="*/ 0 h 571"/>
                  <a:gd name="T2" fmla="*/ 0 w 201"/>
                  <a:gd name="T3" fmla="*/ 0 h 571"/>
                  <a:gd name="T4" fmla="*/ 0 w 201"/>
                  <a:gd name="T5" fmla="*/ 57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1" h="571">
                    <a:moveTo>
                      <a:pt x="201" y="0"/>
                    </a:moveTo>
                    <a:lnTo>
                      <a:pt x="0" y="0"/>
                    </a:lnTo>
                    <a:lnTo>
                      <a:pt x="0" y="571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Line 76"/>
              <p:cNvSpPr>
                <a:spLocks noChangeShapeType="1"/>
              </p:cNvSpPr>
              <p:nvPr/>
            </p:nvSpPr>
            <p:spPr bwMode="auto">
              <a:xfrm flipV="1">
                <a:off x="6594" y="886"/>
                <a:ext cx="0" cy="154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77"/>
              <p:cNvSpPr>
                <a:spLocks noChangeShapeType="1"/>
              </p:cNvSpPr>
              <p:nvPr/>
            </p:nvSpPr>
            <p:spPr bwMode="auto">
              <a:xfrm>
                <a:off x="6237" y="1755"/>
                <a:ext cx="156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78"/>
              <p:cNvSpPr>
                <a:spLocks noChangeShapeType="1"/>
              </p:cNvSpPr>
              <p:nvPr/>
            </p:nvSpPr>
            <p:spPr bwMode="auto">
              <a:xfrm>
                <a:off x="6796" y="1602"/>
                <a:ext cx="15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Rectangle 79"/>
              <p:cNvSpPr>
                <a:spLocks noChangeArrowheads="1"/>
              </p:cNvSpPr>
              <p:nvPr/>
            </p:nvSpPr>
            <p:spPr bwMode="auto">
              <a:xfrm>
                <a:off x="6076" y="1545"/>
                <a:ext cx="20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Rectangle 80"/>
              <p:cNvSpPr>
                <a:spLocks noChangeArrowheads="1"/>
              </p:cNvSpPr>
              <p:nvPr/>
            </p:nvSpPr>
            <p:spPr bwMode="auto">
              <a:xfrm>
                <a:off x="6160" y="1545"/>
                <a:ext cx="20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Rectangle 81"/>
              <p:cNvSpPr>
                <a:spLocks noChangeArrowheads="1"/>
              </p:cNvSpPr>
              <p:nvPr/>
            </p:nvSpPr>
            <p:spPr bwMode="auto">
              <a:xfrm>
                <a:off x="7008" y="1545"/>
                <a:ext cx="20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Rectangle 82"/>
              <p:cNvSpPr>
                <a:spLocks noChangeArrowheads="1"/>
              </p:cNvSpPr>
              <p:nvPr/>
            </p:nvSpPr>
            <p:spPr bwMode="auto">
              <a:xfrm>
                <a:off x="7092" y="1545"/>
                <a:ext cx="20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83"/>
              <p:cNvSpPr>
                <a:spLocks noChangeArrowheads="1"/>
              </p:cNvSpPr>
              <p:nvPr/>
            </p:nvSpPr>
            <p:spPr bwMode="auto">
              <a:xfrm>
                <a:off x="6472" y="1545"/>
                <a:ext cx="22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Rectangle 84"/>
              <p:cNvSpPr>
                <a:spLocks noChangeArrowheads="1"/>
              </p:cNvSpPr>
              <p:nvPr/>
            </p:nvSpPr>
            <p:spPr bwMode="auto">
              <a:xfrm>
                <a:off x="6583" y="1545"/>
                <a:ext cx="22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Rectangle 85"/>
              <p:cNvSpPr>
                <a:spLocks noChangeArrowheads="1"/>
              </p:cNvSpPr>
              <p:nvPr/>
            </p:nvSpPr>
            <p:spPr bwMode="auto">
              <a:xfrm>
                <a:off x="6694" y="1545"/>
                <a:ext cx="22" cy="444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1430608" y="1581656"/>
              <a:ext cx="3829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Опыт компаний, использующих оценку зрелости</a:t>
              </a:r>
              <a:endParaRPr lang="ru-RU" b="1" dirty="0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>
            <a:off x="350953" y="4639744"/>
            <a:ext cx="1124585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464029" y="4856829"/>
            <a:ext cx="3027589" cy="725094"/>
            <a:chOff x="464029" y="4856829"/>
            <a:chExt cx="3027589" cy="72509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55304" y="4935592"/>
              <a:ext cx="2101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Тематические </a:t>
              </a:r>
              <a:r>
                <a:rPr lang="ru-RU" b="1" dirty="0" err="1" smtClean="0"/>
                <a:t>фреймворки</a:t>
              </a:r>
              <a:endParaRPr lang="ru-RU" b="1" dirty="0"/>
            </a:p>
          </p:txBody>
        </p:sp>
        <p:grpSp>
          <p:nvGrpSpPr>
            <p:cNvPr id="65" name="Group 63"/>
            <p:cNvGrpSpPr>
              <a:grpSpLocks noChangeAspect="1"/>
            </p:cNvGrpSpPr>
            <p:nvPr/>
          </p:nvGrpSpPr>
          <p:grpSpPr bwMode="auto">
            <a:xfrm>
              <a:off x="464029" y="4856829"/>
              <a:ext cx="659271" cy="684000"/>
              <a:chOff x="209" y="2065"/>
              <a:chExt cx="884" cy="990"/>
            </a:xfrm>
          </p:grpSpPr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452" y="2712"/>
                <a:ext cx="416" cy="146"/>
              </a:xfrm>
              <a:custGeom>
                <a:avLst/>
                <a:gdLst>
                  <a:gd name="T0" fmla="*/ 129 w 227"/>
                  <a:gd name="T1" fmla="*/ 72 h 72"/>
                  <a:gd name="T2" fmla="*/ 150 w 227"/>
                  <a:gd name="T3" fmla="*/ 72 h 72"/>
                  <a:gd name="T4" fmla="*/ 208 w 227"/>
                  <a:gd name="T5" fmla="*/ 54 h 72"/>
                  <a:gd name="T6" fmla="*/ 224 w 227"/>
                  <a:gd name="T7" fmla="*/ 43 h 72"/>
                  <a:gd name="T8" fmla="*/ 226 w 227"/>
                  <a:gd name="T9" fmla="*/ 36 h 72"/>
                  <a:gd name="T10" fmla="*/ 217 w 227"/>
                  <a:gd name="T11" fmla="*/ 27 h 72"/>
                  <a:gd name="T12" fmla="*/ 191 w 227"/>
                  <a:gd name="T13" fmla="*/ 27 h 72"/>
                  <a:gd name="T14" fmla="*/ 136 w 227"/>
                  <a:gd name="T15" fmla="*/ 29 h 72"/>
                  <a:gd name="T16" fmla="*/ 109 w 227"/>
                  <a:gd name="T17" fmla="*/ 15 h 72"/>
                  <a:gd name="T18" fmla="*/ 0 w 227"/>
                  <a:gd name="T19" fmla="*/ 28 h 72"/>
                  <a:gd name="T20" fmla="*/ 0 w 227"/>
                  <a:gd name="T21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72">
                    <a:moveTo>
                      <a:pt x="129" y="72"/>
                    </a:moveTo>
                    <a:cubicBezTo>
                      <a:pt x="150" y="72"/>
                      <a:pt x="150" y="72"/>
                      <a:pt x="150" y="72"/>
                    </a:cubicBezTo>
                    <a:cubicBezTo>
                      <a:pt x="171" y="72"/>
                      <a:pt x="191" y="66"/>
                      <a:pt x="208" y="54"/>
                    </a:cubicBezTo>
                    <a:cubicBezTo>
                      <a:pt x="224" y="43"/>
                      <a:pt x="224" y="43"/>
                      <a:pt x="224" y="43"/>
                    </a:cubicBezTo>
                    <a:cubicBezTo>
                      <a:pt x="227" y="42"/>
                      <a:pt x="227" y="38"/>
                      <a:pt x="226" y="36"/>
                    </a:cubicBezTo>
                    <a:cubicBezTo>
                      <a:pt x="223" y="32"/>
                      <a:pt x="220" y="29"/>
                      <a:pt x="217" y="27"/>
                    </a:cubicBezTo>
                    <a:cubicBezTo>
                      <a:pt x="209" y="23"/>
                      <a:pt x="199" y="23"/>
                      <a:pt x="191" y="27"/>
                    </a:cubicBezTo>
                    <a:cubicBezTo>
                      <a:pt x="162" y="41"/>
                      <a:pt x="136" y="29"/>
                      <a:pt x="136" y="29"/>
                    </a:cubicBezTo>
                    <a:cubicBezTo>
                      <a:pt x="127" y="23"/>
                      <a:pt x="118" y="19"/>
                      <a:pt x="109" y="15"/>
                    </a:cubicBezTo>
                    <a:cubicBezTo>
                      <a:pt x="73" y="0"/>
                      <a:pt x="32" y="6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452" y="2702"/>
                <a:ext cx="610" cy="221"/>
              </a:xfrm>
              <a:custGeom>
                <a:avLst/>
                <a:gdLst>
                  <a:gd name="T0" fmla="*/ 0 w 333"/>
                  <a:gd name="T1" fmla="*/ 109 h 109"/>
                  <a:gd name="T2" fmla="*/ 134 w 333"/>
                  <a:gd name="T3" fmla="*/ 105 h 109"/>
                  <a:gd name="T4" fmla="*/ 199 w 333"/>
                  <a:gd name="T5" fmla="*/ 90 h 109"/>
                  <a:gd name="T6" fmla="*/ 329 w 333"/>
                  <a:gd name="T7" fmla="*/ 22 h 109"/>
                  <a:gd name="T8" fmla="*/ 331 w 333"/>
                  <a:gd name="T9" fmla="*/ 14 h 109"/>
                  <a:gd name="T10" fmla="*/ 294 w 333"/>
                  <a:gd name="T11" fmla="*/ 6 h 109"/>
                  <a:gd name="T12" fmla="*/ 287 w 333"/>
                  <a:gd name="T13" fmla="*/ 8 h 109"/>
                  <a:gd name="T14" fmla="*/ 222 w 333"/>
                  <a:gd name="T15" fmla="*/ 3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109">
                    <a:moveTo>
                      <a:pt x="0" y="109"/>
                    </a:moveTo>
                    <a:cubicBezTo>
                      <a:pt x="0" y="109"/>
                      <a:pt x="49" y="100"/>
                      <a:pt x="134" y="105"/>
                    </a:cubicBezTo>
                    <a:cubicBezTo>
                      <a:pt x="157" y="106"/>
                      <a:pt x="179" y="101"/>
                      <a:pt x="199" y="90"/>
                    </a:cubicBezTo>
                    <a:cubicBezTo>
                      <a:pt x="329" y="22"/>
                      <a:pt x="329" y="22"/>
                      <a:pt x="329" y="22"/>
                    </a:cubicBezTo>
                    <a:cubicBezTo>
                      <a:pt x="332" y="20"/>
                      <a:pt x="333" y="17"/>
                      <a:pt x="331" y="14"/>
                    </a:cubicBezTo>
                    <a:cubicBezTo>
                      <a:pt x="326" y="8"/>
                      <a:pt x="315" y="0"/>
                      <a:pt x="294" y="6"/>
                    </a:cubicBezTo>
                    <a:cubicBezTo>
                      <a:pt x="292" y="6"/>
                      <a:pt x="289" y="7"/>
                      <a:pt x="287" y="8"/>
                    </a:cubicBezTo>
                    <a:cubicBezTo>
                      <a:pt x="222" y="36"/>
                      <a:pt x="222" y="36"/>
                      <a:pt x="222" y="36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361" y="2736"/>
                <a:ext cx="90" cy="252"/>
              </a:xfrm>
              <a:custGeom>
                <a:avLst/>
                <a:gdLst>
                  <a:gd name="T0" fmla="*/ 0 w 90"/>
                  <a:gd name="T1" fmla="*/ 252 h 252"/>
                  <a:gd name="T2" fmla="*/ 90 w 90"/>
                  <a:gd name="T3" fmla="*/ 252 h 252"/>
                  <a:gd name="T4" fmla="*/ 90 w 90"/>
                  <a:gd name="T5" fmla="*/ 0 h 252"/>
                  <a:gd name="T6" fmla="*/ 0 w 90"/>
                  <a:gd name="T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52">
                    <a:moveTo>
                      <a:pt x="0" y="252"/>
                    </a:moveTo>
                    <a:lnTo>
                      <a:pt x="90" y="252"/>
                    </a:lnTo>
                    <a:lnTo>
                      <a:pt x="9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209" y="2661"/>
                <a:ext cx="152" cy="394"/>
              </a:xfrm>
              <a:custGeom>
                <a:avLst/>
                <a:gdLst>
                  <a:gd name="T0" fmla="*/ 0 w 152"/>
                  <a:gd name="T1" fmla="*/ 394 h 394"/>
                  <a:gd name="T2" fmla="*/ 152 w 152"/>
                  <a:gd name="T3" fmla="*/ 394 h 394"/>
                  <a:gd name="T4" fmla="*/ 152 w 152"/>
                  <a:gd name="T5" fmla="*/ 0 h 394"/>
                  <a:gd name="T6" fmla="*/ 0 w 152"/>
                  <a:gd name="T7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394">
                    <a:moveTo>
                      <a:pt x="0" y="394"/>
                    </a:moveTo>
                    <a:lnTo>
                      <a:pt x="152" y="394"/>
                    </a:lnTo>
                    <a:lnTo>
                      <a:pt x="152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548" y="2148"/>
                <a:ext cx="445" cy="284"/>
              </a:xfrm>
              <a:custGeom>
                <a:avLst/>
                <a:gdLst>
                  <a:gd name="T0" fmla="*/ 445 w 445"/>
                  <a:gd name="T1" fmla="*/ 142 h 284"/>
                  <a:gd name="T2" fmla="*/ 223 w 445"/>
                  <a:gd name="T3" fmla="*/ 284 h 284"/>
                  <a:gd name="T4" fmla="*/ 0 w 445"/>
                  <a:gd name="T5" fmla="*/ 142 h 284"/>
                  <a:gd name="T6" fmla="*/ 223 w 445"/>
                  <a:gd name="T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5" h="284">
                    <a:moveTo>
                      <a:pt x="445" y="142"/>
                    </a:moveTo>
                    <a:lnTo>
                      <a:pt x="223" y="284"/>
                    </a:lnTo>
                    <a:lnTo>
                      <a:pt x="0" y="142"/>
                    </a:lnTo>
                    <a:lnTo>
                      <a:pt x="223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804" y="2083"/>
                <a:ext cx="148" cy="96"/>
              </a:xfrm>
              <a:custGeom>
                <a:avLst/>
                <a:gdLst>
                  <a:gd name="T0" fmla="*/ 75 w 148"/>
                  <a:gd name="T1" fmla="*/ 96 h 96"/>
                  <a:gd name="T2" fmla="*/ 0 w 148"/>
                  <a:gd name="T3" fmla="*/ 47 h 96"/>
                  <a:gd name="T4" fmla="*/ 75 w 148"/>
                  <a:gd name="T5" fmla="*/ 0 h 96"/>
                  <a:gd name="T6" fmla="*/ 148 w 148"/>
                  <a:gd name="T7" fmla="*/ 47 h 96"/>
                  <a:gd name="T8" fmla="*/ 75 w 148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96">
                    <a:moveTo>
                      <a:pt x="75" y="96"/>
                    </a:moveTo>
                    <a:lnTo>
                      <a:pt x="0" y="47"/>
                    </a:lnTo>
                    <a:lnTo>
                      <a:pt x="75" y="0"/>
                    </a:lnTo>
                    <a:lnTo>
                      <a:pt x="148" y="47"/>
                    </a:lnTo>
                    <a:lnTo>
                      <a:pt x="75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927" y="2160"/>
                <a:ext cx="150" cy="96"/>
              </a:xfrm>
              <a:custGeom>
                <a:avLst/>
                <a:gdLst>
                  <a:gd name="T0" fmla="*/ 75 w 150"/>
                  <a:gd name="T1" fmla="*/ 96 h 96"/>
                  <a:gd name="T2" fmla="*/ 0 w 150"/>
                  <a:gd name="T3" fmla="*/ 47 h 96"/>
                  <a:gd name="T4" fmla="*/ 75 w 150"/>
                  <a:gd name="T5" fmla="*/ 0 h 96"/>
                  <a:gd name="T6" fmla="*/ 150 w 150"/>
                  <a:gd name="T7" fmla="*/ 47 h 96"/>
                  <a:gd name="T8" fmla="*/ 75 w 150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96">
                    <a:moveTo>
                      <a:pt x="75" y="96"/>
                    </a:moveTo>
                    <a:lnTo>
                      <a:pt x="0" y="47"/>
                    </a:lnTo>
                    <a:lnTo>
                      <a:pt x="75" y="0"/>
                    </a:lnTo>
                    <a:lnTo>
                      <a:pt x="150" y="47"/>
                    </a:lnTo>
                    <a:lnTo>
                      <a:pt x="75" y="96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756" y="2199"/>
                <a:ext cx="149" cy="95"/>
              </a:xfrm>
              <a:custGeom>
                <a:avLst/>
                <a:gdLst>
                  <a:gd name="T0" fmla="*/ 74 w 149"/>
                  <a:gd name="T1" fmla="*/ 95 h 95"/>
                  <a:gd name="T2" fmla="*/ 0 w 149"/>
                  <a:gd name="T3" fmla="*/ 49 h 95"/>
                  <a:gd name="T4" fmla="*/ 74 w 149"/>
                  <a:gd name="T5" fmla="*/ 0 h 95"/>
                  <a:gd name="T6" fmla="*/ 149 w 149"/>
                  <a:gd name="T7" fmla="*/ 49 h 95"/>
                  <a:gd name="T8" fmla="*/ 74 w 14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95">
                    <a:moveTo>
                      <a:pt x="74" y="95"/>
                    </a:moveTo>
                    <a:lnTo>
                      <a:pt x="0" y="49"/>
                    </a:lnTo>
                    <a:lnTo>
                      <a:pt x="74" y="0"/>
                    </a:lnTo>
                    <a:lnTo>
                      <a:pt x="149" y="49"/>
                    </a:lnTo>
                    <a:lnTo>
                      <a:pt x="74" y="95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985" y="2065"/>
                <a:ext cx="108" cy="69"/>
              </a:xfrm>
              <a:custGeom>
                <a:avLst/>
                <a:gdLst>
                  <a:gd name="T0" fmla="*/ 55 w 108"/>
                  <a:gd name="T1" fmla="*/ 69 h 69"/>
                  <a:gd name="T2" fmla="*/ 0 w 108"/>
                  <a:gd name="T3" fmla="*/ 35 h 69"/>
                  <a:gd name="T4" fmla="*/ 55 w 108"/>
                  <a:gd name="T5" fmla="*/ 0 h 69"/>
                  <a:gd name="T6" fmla="*/ 108 w 108"/>
                  <a:gd name="T7" fmla="*/ 35 h 69"/>
                  <a:gd name="T8" fmla="*/ 55 w 108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69">
                    <a:moveTo>
                      <a:pt x="55" y="69"/>
                    </a:moveTo>
                    <a:lnTo>
                      <a:pt x="0" y="35"/>
                    </a:lnTo>
                    <a:lnTo>
                      <a:pt x="55" y="0"/>
                    </a:lnTo>
                    <a:lnTo>
                      <a:pt x="108" y="35"/>
                    </a:lnTo>
                    <a:lnTo>
                      <a:pt x="55" y="69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639" y="2258"/>
                <a:ext cx="103" cy="65"/>
              </a:xfrm>
              <a:custGeom>
                <a:avLst/>
                <a:gdLst>
                  <a:gd name="T0" fmla="*/ 52 w 103"/>
                  <a:gd name="T1" fmla="*/ 65 h 65"/>
                  <a:gd name="T2" fmla="*/ 0 w 103"/>
                  <a:gd name="T3" fmla="*/ 32 h 65"/>
                  <a:gd name="T4" fmla="*/ 52 w 103"/>
                  <a:gd name="T5" fmla="*/ 0 h 65"/>
                  <a:gd name="T6" fmla="*/ 103 w 103"/>
                  <a:gd name="T7" fmla="*/ 32 h 65"/>
                  <a:gd name="T8" fmla="*/ 52 w 103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65">
                    <a:moveTo>
                      <a:pt x="52" y="65"/>
                    </a:moveTo>
                    <a:lnTo>
                      <a:pt x="0" y="32"/>
                    </a:lnTo>
                    <a:lnTo>
                      <a:pt x="52" y="0"/>
                    </a:lnTo>
                    <a:lnTo>
                      <a:pt x="103" y="32"/>
                    </a:lnTo>
                    <a:lnTo>
                      <a:pt x="52" y="65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729" y="2327"/>
                <a:ext cx="82" cy="52"/>
              </a:xfrm>
              <a:custGeom>
                <a:avLst/>
                <a:gdLst>
                  <a:gd name="T0" fmla="*/ 42 w 82"/>
                  <a:gd name="T1" fmla="*/ 52 h 52"/>
                  <a:gd name="T2" fmla="*/ 0 w 82"/>
                  <a:gd name="T3" fmla="*/ 26 h 52"/>
                  <a:gd name="T4" fmla="*/ 42 w 82"/>
                  <a:gd name="T5" fmla="*/ 0 h 52"/>
                  <a:gd name="T6" fmla="*/ 82 w 82"/>
                  <a:gd name="T7" fmla="*/ 26 h 52"/>
                  <a:gd name="T8" fmla="*/ 42 w 82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2">
                    <a:moveTo>
                      <a:pt x="42" y="52"/>
                    </a:moveTo>
                    <a:lnTo>
                      <a:pt x="0" y="26"/>
                    </a:lnTo>
                    <a:lnTo>
                      <a:pt x="42" y="0"/>
                    </a:lnTo>
                    <a:lnTo>
                      <a:pt x="82" y="26"/>
                    </a:lnTo>
                    <a:lnTo>
                      <a:pt x="42" y="52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5"/>
              <p:cNvSpPr>
                <a:spLocks/>
              </p:cNvSpPr>
              <p:nvPr/>
            </p:nvSpPr>
            <p:spPr bwMode="auto">
              <a:xfrm>
                <a:off x="548" y="2290"/>
                <a:ext cx="445" cy="428"/>
              </a:xfrm>
              <a:custGeom>
                <a:avLst/>
                <a:gdLst>
                  <a:gd name="T0" fmla="*/ 0 w 445"/>
                  <a:gd name="T1" fmla="*/ 0 h 428"/>
                  <a:gd name="T2" fmla="*/ 0 w 445"/>
                  <a:gd name="T3" fmla="*/ 284 h 428"/>
                  <a:gd name="T4" fmla="*/ 223 w 445"/>
                  <a:gd name="T5" fmla="*/ 428 h 428"/>
                  <a:gd name="T6" fmla="*/ 445 w 445"/>
                  <a:gd name="T7" fmla="*/ 284 h 428"/>
                  <a:gd name="T8" fmla="*/ 445 w 445"/>
                  <a:gd name="T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28">
                    <a:moveTo>
                      <a:pt x="0" y="0"/>
                    </a:moveTo>
                    <a:lnTo>
                      <a:pt x="0" y="284"/>
                    </a:lnTo>
                    <a:lnTo>
                      <a:pt x="223" y="428"/>
                    </a:lnTo>
                    <a:lnTo>
                      <a:pt x="445" y="284"/>
                    </a:lnTo>
                    <a:lnTo>
                      <a:pt x="445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/>
            </p:nvSpPr>
            <p:spPr bwMode="auto">
              <a:xfrm>
                <a:off x="771" y="2432"/>
                <a:ext cx="0" cy="19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9" name="Freeform 113"/>
            <p:cNvSpPr>
              <a:spLocks/>
            </p:cNvSpPr>
            <p:nvPr/>
          </p:nvSpPr>
          <p:spPr bwMode="auto">
            <a:xfrm>
              <a:off x="3142368" y="5073774"/>
              <a:ext cx="349250" cy="436563"/>
            </a:xfrm>
            <a:custGeom>
              <a:avLst/>
              <a:gdLst>
                <a:gd name="T0" fmla="*/ 110 w 220"/>
                <a:gd name="T1" fmla="*/ 0 h 275"/>
                <a:gd name="T2" fmla="*/ 0 w 220"/>
                <a:gd name="T3" fmla="*/ 0 h 275"/>
                <a:gd name="T4" fmla="*/ 110 w 220"/>
                <a:gd name="T5" fmla="*/ 138 h 275"/>
                <a:gd name="T6" fmla="*/ 0 w 220"/>
                <a:gd name="T7" fmla="*/ 275 h 275"/>
                <a:gd name="T8" fmla="*/ 110 w 220"/>
                <a:gd name="T9" fmla="*/ 275 h 275"/>
                <a:gd name="T10" fmla="*/ 220 w 220"/>
                <a:gd name="T11" fmla="*/ 138 h 275"/>
                <a:gd name="T12" fmla="*/ 110 w 220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75">
                  <a:moveTo>
                    <a:pt x="110" y="0"/>
                  </a:moveTo>
                  <a:lnTo>
                    <a:pt x="0" y="0"/>
                  </a:lnTo>
                  <a:lnTo>
                    <a:pt x="110" y="138"/>
                  </a:lnTo>
                  <a:lnTo>
                    <a:pt x="0" y="275"/>
                  </a:lnTo>
                  <a:lnTo>
                    <a:pt x="110" y="275"/>
                  </a:lnTo>
                  <a:lnTo>
                    <a:pt x="220" y="138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222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39200" y="4780429"/>
            <a:ext cx="7465913" cy="1303466"/>
            <a:chOff x="3639200" y="4780429"/>
            <a:chExt cx="7465913" cy="130346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200" y="4780429"/>
              <a:ext cx="1080000" cy="1080000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719200" y="4780429"/>
              <a:ext cx="6385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DevSecOps Assessment Framework (DAF)</a:t>
              </a:r>
            </a:p>
            <a:p>
              <a:r>
                <a:rPr lang="ru-RU" sz="1400" dirty="0"/>
                <a:t>Фреймворк </a:t>
              </a:r>
              <a:r>
                <a:rPr lang="ru-RU" sz="1400" dirty="0" smtClean="0"/>
                <a:t>оценки </a:t>
              </a:r>
              <a:r>
                <a:rPr lang="ru-RU" sz="1400" dirty="0"/>
                <a:t>зрелости процесса безопасной разработки </a:t>
              </a:r>
              <a:r>
                <a:rPr lang="ru-RU" sz="1400" dirty="0" smtClean="0"/>
                <a:t>ПО</a:t>
              </a:r>
            </a:p>
            <a:p>
              <a:r>
                <a:rPr lang="ru-RU" sz="1400" dirty="0" smtClean="0"/>
                <a:t>(набор </a:t>
              </a:r>
              <a:r>
                <a:rPr lang="ru-RU" sz="1400" dirty="0"/>
                <a:t>инструментов, принципов, правил, руководств и процессов, </a:t>
              </a:r>
              <a:r>
                <a:rPr lang="ru-RU" sz="1400" dirty="0" smtClean="0"/>
                <a:t>позволяющих создавать </a:t>
              </a:r>
              <a:r>
                <a:rPr lang="ru-RU" sz="1400" dirty="0"/>
                <a:t>безопасное </a:t>
              </a:r>
              <a:r>
                <a:rPr lang="ru-RU" sz="1400" dirty="0" smtClean="0"/>
                <a:t>ПО)</a:t>
              </a:r>
              <a:endParaRPr lang="ru-RU" sz="14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639200" y="5822285"/>
              <a:ext cx="679545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i="1" dirty="0" smtClean="0"/>
                <a:t>Другие инструменты оценки зрелости процессов безопасной разработки: </a:t>
              </a:r>
              <a:r>
                <a:rPr lang="en-US" sz="1100" i="1" dirty="0" smtClean="0"/>
                <a:t>SAMM</a:t>
              </a:r>
              <a:r>
                <a:rPr lang="en-US" sz="1100" i="1" dirty="0"/>
                <a:t>, </a:t>
              </a:r>
              <a:r>
                <a:rPr lang="en-US" sz="1100" i="1" dirty="0" smtClean="0"/>
                <a:t>BSIMM</a:t>
              </a:r>
              <a:r>
                <a:rPr lang="ru-RU" sz="1100" i="1" dirty="0" smtClean="0"/>
                <a:t>, </a:t>
              </a:r>
              <a:r>
                <a:rPr lang="en-US" sz="1100" i="1" dirty="0" smtClean="0"/>
                <a:t>DSOMM</a:t>
              </a:r>
              <a:r>
                <a:rPr lang="ru-RU" sz="1100" i="1" dirty="0" smtClean="0"/>
                <a:t>, … </a:t>
              </a:r>
              <a:endParaRPr lang="ru-RU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3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963" y="306075"/>
            <a:ext cx="10267605" cy="964233"/>
          </a:xfrm>
        </p:spPr>
        <p:txBody>
          <a:bodyPr/>
          <a:lstStyle/>
          <a:p>
            <a:r>
              <a:rPr lang="ru-RU" dirty="0" smtClean="0"/>
              <a:t>Как оценить зрелость?</a:t>
            </a:r>
            <a:r>
              <a:rPr lang="en-US" dirty="0" smtClean="0"/>
              <a:t> </a:t>
            </a:r>
            <a:r>
              <a:rPr lang="ru-RU" dirty="0" smtClean="0"/>
              <a:t>Обзор методик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963" y="819600"/>
            <a:ext cx="11054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sz="2400" cap="all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МЕТОДИКА ОЦЕНКИ ЗРЕЛОСТИ ИБ ИНФОСИСТЕМЫ ДЖЕТ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61517" y="3285762"/>
            <a:ext cx="3171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Информационные системы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2735" y="3757839"/>
            <a:ext cx="3732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Средства защиты и сеть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2299" y="3474400"/>
            <a:ext cx="2600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Процессы управления и обеспечения ИБ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6081" y="2752830"/>
            <a:ext cx="2936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Элементы ИТ-инфраструктуры</a:t>
            </a:r>
            <a:endParaRPr lang="ru-RU" sz="1400" b="1" dirty="0"/>
          </a:p>
        </p:txBody>
      </p:sp>
      <p:sp>
        <p:nvSpPr>
          <p:cNvPr id="42" name="Пятиугольник 41"/>
          <p:cNvSpPr/>
          <p:nvPr/>
        </p:nvSpPr>
        <p:spPr bwMode="auto">
          <a:xfrm>
            <a:off x="4579372" y="2988018"/>
            <a:ext cx="406273" cy="503583"/>
          </a:xfrm>
          <a:prstGeom prst="homePlate">
            <a:avLst/>
          </a:prstGeom>
          <a:solidFill>
            <a:srgbClr val="0033CC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45" name="Правая круглая скобка 44"/>
          <p:cNvSpPr/>
          <p:nvPr/>
        </p:nvSpPr>
        <p:spPr>
          <a:xfrm>
            <a:off x="4363684" y="2363151"/>
            <a:ext cx="110151" cy="1860382"/>
          </a:xfrm>
          <a:prstGeom prst="rightBracket">
            <a:avLst>
              <a:gd name="adj" fmla="val 205985"/>
            </a:avLst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иугольник 45"/>
          <p:cNvSpPr/>
          <p:nvPr/>
        </p:nvSpPr>
        <p:spPr bwMode="auto">
          <a:xfrm>
            <a:off x="8478520" y="2993240"/>
            <a:ext cx="406273" cy="503583"/>
          </a:xfrm>
          <a:prstGeom prst="homePlate">
            <a:avLst/>
          </a:prstGeom>
          <a:solidFill>
            <a:srgbClr val="0033CC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90387" y="1758126"/>
            <a:ext cx="3372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Оценка </a:t>
            </a:r>
            <a:r>
              <a:rPr lang="ru-RU" b="1" dirty="0" smtClean="0">
                <a:solidFill>
                  <a:schemeClr val="accent1"/>
                </a:solidFill>
              </a:rPr>
              <a:t>контролей ИБ технического обеспечения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94306" y="4251607"/>
            <a:ext cx="4042888" cy="9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r>
              <a:rPr lang="ru-RU" sz="1400" dirty="0">
                <a:solidFill>
                  <a:schemeClr val="accent1"/>
                </a:solidFill>
              </a:rPr>
              <a:t>Контролям присвоена критичность </a:t>
            </a:r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ru-RU" sz="1400" dirty="0">
                <a:solidFill>
                  <a:schemeClr val="accent1"/>
                </a:solidFill>
              </a:rPr>
              <a:t>1;2;3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  <a:endParaRPr lang="ru-RU" sz="1400" dirty="0">
              <a:solidFill>
                <a:schemeClr val="accent1"/>
              </a:solidFill>
            </a:endParaRPr>
          </a:p>
          <a:p>
            <a:r>
              <a:rPr lang="ru-RU" sz="1400" dirty="0" smtClean="0">
                <a:solidFill>
                  <a:schemeClr val="accent1"/>
                </a:solidFill>
              </a:rPr>
              <a:t>Оценка выполнения каждого контроля </a:t>
            </a:r>
            <a:r>
              <a:rPr lang="en-US" sz="1400" dirty="0" smtClean="0">
                <a:solidFill>
                  <a:schemeClr val="accent1"/>
                </a:solidFill>
              </a:rPr>
              <a:t>{</a:t>
            </a:r>
            <a:r>
              <a:rPr lang="ru-RU" sz="1400" dirty="0" smtClean="0">
                <a:solidFill>
                  <a:schemeClr val="accent1"/>
                </a:solidFill>
              </a:rPr>
              <a:t>0-1</a:t>
            </a:r>
            <a:r>
              <a:rPr lang="en-US" sz="1400" dirty="0" smtClean="0">
                <a:solidFill>
                  <a:schemeClr val="accent1"/>
                </a:solidFill>
              </a:rPr>
              <a:t>}</a:t>
            </a:r>
            <a:endParaRPr lang="ru-RU" sz="1400" dirty="0" smtClean="0">
              <a:solidFill>
                <a:schemeClr val="accent1"/>
              </a:solidFill>
            </a:endParaRPr>
          </a:p>
          <a:p>
            <a:r>
              <a:rPr lang="ru-RU" sz="1400" b="1" dirty="0" smtClean="0">
                <a:solidFill>
                  <a:schemeClr val="accent1"/>
                </a:solidFill>
              </a:rPr>
              <a:t>˃ Итоговая оценка каждого элемента </a:t>
            </a:r>
            <a:r>
              <a:rPr lang="en-US" sz="1400" b="1" dirty="0">
                <a:solidFill>
                  <a:schemeClr val="accent1"/>
                </a:solidFill>
              </a:rPr>
              <a:t>{</a:t>
            </a:r>
            <a:r>
              <a:rPr lang="ru-RU" sz="1400" b="1" dirty="0">
                <a:solidFill>
                  <a:schemeClr val="accent1"/>
                </a:solidFill>
              </a:rPr>
              <a:t>0-1</a:t>
            </a:r>
            <a:r>
              <a:rPr lang="en-US" sz="1400" b="1" dirty="0" smtClean="0">
                <a:solidFill>
                  <a:schemeClr val="accent1"/>
                </a:solidFill>
              </a:rPr>
              <a:t>}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accent1"/>
                </a:solidFill>
              </a:rPr>
              <a:t>– среднее значение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81698" y="1758126"/>
            <a:ext cx="3372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Оценка </a:t>
            </a:r>
            <a:r>
              <a:rPr lang="ru-RU" b="1" dirty="0" smtClean="0">
                <a:solidFill>
                  <a:schemeClr val="accent1"/>
                </a:solidFill>
              </a:rPr>
              <a:t>контролей ИБ процессов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774976" y="1758126"/>
            <a:ext cx="297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Оценка </a:t>
            </a:r>
            <a:r>
              <a:rPr lang="ru-RU" b="1" dirty="0" smtClean="0">
                <a:solidFill>
                  <a:schemeClr val="accent1"/>
                </a:solidFill>
              </a:rPr>
              <a:t>интегрального уровня </a:t>
            </a:r>
            <a:r>
              <a:rPr lang="ru-RU" b="1" dirty="0">
                <a:solidFill>
                  <a:schemeClr val="accent1"/>
                </a:solidFill>
              </a:rPr>
              <a:t>ИБ Компании</a:t>
            </a:r>
          </a:p>
        </p:txBody>
      </p:sp>
      <p:grpSp>
        <p:nvGrpSpPr>
          <p:cNvPr id="51" name="Group 12">
            <a:extLst>
              <a:ext uri="{FF2B5EF4-FFF2-40B4-BE49-F238E27FC236}">
                <a16:creationId xmlns:a16="http://schemas.microsoft.com/office/drawing/2014/main" id="{7F4F7F5B-CAE4-476A-B6CE-4E14BDBF04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616" y="3760574"/>
            <a:ext cx="514589" cy="324000"/>
            <a:chOff x="3222" y="859"/>
            <a:chExt cx="972" cy="612"/>
          </a:xfrm>
        </p:grpSpPr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C2BFECC8-C847-422B-8433-8D936122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859"/>
              <a:ext cx="628" cy="612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267F71E4-2AA0-4A6A-8A5B-4B8A87C52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1242"/>
              <a:ext cx="324" cy="173"/>
            </a:xfrm>
            <a:custGeom>
              <a:avLst/>
              <a:gdLst>
                <a:gd name="T0" fmla="*/ 67 w 215"/>
                <a:gd name="T1" fmla="*/ 5 h 118"/>
                <a:gd name="T2" fmla="*/ 136 w 215"/>
                <a:gd name="T3" fmla="*/ 23 h 118"/>
                <a:gd name="T4" fmla="*/ 192 w 215"/>
                <a:gd name="T5" fmla="*/ 69 h 118"/>
                <a:gd name="T6" fmla="*/ 215 w 215"/>
                <a:gd name="T7" fmla="*/ 83 h 118"/>
                <a:gd name="T8" fmla="*/ 112 w 215"/>
                <a:gd name="T9" fmla="*/ 118 h 118"/>
                <a:gd name="T10" fmla="*/ 0 w 215"/>
                <a:gd name="T11" fmla="*/ 75 h 118"/>
                <a:gd name="T12" fmla="*/ 4 w 215"/>
                <a:gd name="T13" fmla="*/ 67 h 118"/>
                <a:gd name="T14" fmla="*/ 67 w 215"/>
                <a:gd name="T15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18">
                  <a:moveTo>
                    <a:pt x="67" y="5"/>
                  </a:moveTo>
                  <a:cubicBezTo>
                    <a:pt x="90" y="0"/>
                    <a:pt x="115" y="9"/>
                    <a:pt x="136" y="23"/>
                  </a:cubicBezTo>
                  <a:cubicBezTo>
                    <a:pt x="156" y="37"/>
                    <a:pt x="173" y="55"/>
                    <a:pt x="192" y="69"/>
                  </a:cubicBezTo>
                  <a:cubicBezTo>
                    <a:pt x="200" y="74"/>
                    <a:pt x="207" y="79"/>
                    <a:pt x="215" y="83"/>
                  </a:cubicBezTo>
                  <a:cubicBezTo>
                    <a:pt x="186" y="105"/>
                    <a:pt x="151" y="118"/>
                    <a:pt x="112" y="118"/>
                  </a:cubicBezTo>
                  <a:cubicBezTo>
                    <a:pt x="69" y="118"/>
                    <a:pt x="30" y="102"/>
                    <a:pt x="0" y="75"/>
                  </a:cubicBezTo>
                  <a:cubicBezTo>
                    <a:pt x="1" y="72"/>
                    <a:pt x="3" y="69"/>
                    <a:pt x="4" y="67"/>
                  </a:cubicBezTo>
                  <a:cubicBezTo>
                    <a:pt x="19" y="40"/>
                    <a:pt x="38" y="12"/>
                    <a:pt x="67" y="5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A16E49BD-64AD-49EE-9429-01A7F1DF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923"/>
              <a:ext cx="189" cy="282"/>
            </a:xfrm>
            <a:custGeom>
              <a:avLst/>
              <a:gdLst>
                <a:gd name="T0" fmla="*/ 75 w 126"/>
                <a:gd name="T1" fmla="*/ 161 h 192"/>
                <a:gd name="T2" fmla="*/ 2 w 126"/>
                <a:gd name="T3" fmla="*/ 192 h 192"/>
                <a:gd name="T4" fmla="*/ 0 w 126"/>
                <a:gd name="T5" fmla="*/ 164 h 192"/>
                <a:gd name="T6" fmla="*/ 126 w 126"/>
                <a:gd name="T7" fmla="*/ 0 h 192"/>
                <a:gd name="T8" fmla="*/ 115 w 126"/>
                <a:gd name="T9" fmla="*/ 84 h 192"/>
                <a:gd name="T10" fmla="*/ 75 w 126"/>
                <a:gd name="T11" fmla="*/ 1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92">
                  <a:moveTo>
                    <a:pt x="75" y="161"/>
                  </a:moveTo>
                  <a:cubicBezTo>
                    <a:pt x="54" y="178"/>
                    <a:pt x="28" y="184"/>
                    <a:pt x="2" y="192"/>
                  </a:cubicBezTo>
                  <a:cubicBezTo>
                    <a:pt x="1" y="183"/>
                    <a:pt x="0" y="174"/>
                    <a:pt x="0" y="164"/>
                  </a:cubicBezTo>
                  <a:cubicBezTo>
                    <a:pt x="0" y="86"/>
                    <a:pt x="54" y="20"/>
                    <a:pt x="126" y="0"/>
                  </a:cubicBezTo>
                  <a:cubicBezTo>
                    <a:pt x="121" y="28"/>
                    <a:pt x="120" y="56"/>
                    <a:pt x="115" y="84"/>
                  </a:cubicBezTo>
                  <a:cubicBezTo>
                    <a:pt x="109" y="113"/>
                    <a:pt x="97" y="142"/>
                    <a:pt x="75" y="161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1FA1689C-FB18-4436-B286-27212AC9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970"/>
              <a:ext cx="131" cy="221"/>
            </a:xfrm>
            <a:custGeom>
              <a:avLst/>
              <a:gdLst>
                <a:gd name="T0" fmla="*/ 87 w 87"/>
                <a:gd name="T1" fmla="*/ 132 h 150"/>
                <a:gd name="T2" fmla="*/ 86 w 87"/>
                <a:gd name="T3" fmla="*/ 150 h 150"/>
                <a:gd name="T4" fmla="*/ 56 w 87"/>
                <a:gd name="T5" fmla="*/ 129 h 150"/>
                <a:gd name="T6" fmla="*/ 12 w 87"/>
                <a:gd name="T7" fmla="*/ 84 h 150"/>
                <a:gd name="T8" fmla="*/ 24 w 87"/>
                <a:gd name="T9" fmla="*/ 0 h 150"/>
                <a:gd name="T10" fmla="*/ 87 w 87"/>
                <a:gd name="T11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0">
                  <a:moveTo>
                    <a:pt x="87" y="132"/>
                  </a:moveTo>
                  <a:cubicBezTo>
                    <a:pt x="87" y="138"/>
                    <a:pt x="87" y="144"/>
                    <a:pt x="86" y="150"/>
                  </a:cubicBezTo>
                  <a:cubicBezTo>
                    <a:pt x="76" y="143"/>
                    <a:pt x="66" y="136"/>
                    <a:pt x="56" y="129"/>
                  </a:cubicBezTo>
                  <a:cubicBezTo>
                    <a:pt x="39" y="117"/>
                    <a:pt x="21" y="104"/>
                    <a:pt x="12" y="84"/>
                  </a:cubicBezTo>
                  <a:cubicBezTo>
                    <a:pt x="0" y="57"/>
                    <a:pt x="10" y="27"/>
                    <a:pt x="24" y="0"/>
                  </a:cubicBezTo>
                  <a:cubicBezTo>
                    <a:pt x="63" y="31"/>
                    <a:pt x="87" y="79"/>
                    <a:pt x="87" y="132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9FC8FD-FB0A-427E-A4FC-826FBFB9D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039"/>
              <a:ext cx="405" cy="394"/>
            </a:xfrm>
            <a:custGeom>
              <a:avLst/>
              <a:gdLst>
                <a:gd name="T0" fmla="*/ 0 w 405"/>
                <a:gd name="T1" fmla="*/ 394 h 394"/>
                <a:gd name="T2" fmla="*/ 405 w 405"/>
                <a:gd name="T3" fmla="*/ 394 h 394"/>
                <a:gd name="T4" fmla="*/ 405 w 405"/>
                <a:gd name="T5" fmla="*/ 0 h 394"/>
                <a:gd name="T6" fmla="*/ 91 w 405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394">
                  <a:moveTo>
                    <a:pt x="0" y="394"/>
                  </a:moveTo>
                  <a:lnTo>
                    <a:pt x="405" y="394"/>
                  </a:lnTo>
                  <a:lnTo>
                    <a:pt x="405" y="0"/>
                  </a:lnTo>
                  <a:lnTo>
                    <a:pt x="9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9C2B0385-B199-4311-B655-F48C5B97F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5" y="1302"/>
              <a:ext cx="299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A4758242-70EF-4B7B-AE10-B1B9600C2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0" y="1170"/>
              <a:ext cx="254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20">
              <a:extLst>
                <a:ext uri="{FF2B5EF4-FFF2-40B4-BE49-F238E27FC236}">
                  <a16:creationId xmlns:a16="http://schemas.microsoft.com/office/drawing/2014/main" id="{B38D006F-E358-4FB4-A547-93CD3FD80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9" y="1302"/>
              <a:ext cx="0" cy="13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2767ECC1-738A-4290-9C09-A95593AE7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9" y="1170"/>
              <a:ext cx="0" cy="13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22">
              <a:extLst>
                <a:ext uri="{FF2B5EF4-FFF2-40B4-BE49-F238E27FC236}">
                  <a16:creationId xmlns:a16="http://schemas.microsoft.com/office/drawing/2014/main" id="{2B74A96F-8470-4630-81FE-8E95F229E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9" y="1039"/>
              <a:ext cx="0" cy="13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4">
            <a:extLst>
              <a:ext uri="{FF2B5EF4-FFF2-40B4-BE49-F238E27FC236}">
                <a16:creationId xmlns:a16="http://schemas.microsoft.com/office/drawing/2014/main" id="{A4809D8D-C51A-4B34-A037-4059A780E1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973" y="2663806"/>
            <a:ext cx="507392" cy="432000"/>
            <a:chOff x="3468" y="652"/>
            <a:chExt cx="774" cy="659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6C593774-4928-4DEC-BC9C-5CE0982E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652"/>
              <a:ext cx="631" cy="517"/>
            </a:xfrm>
            <a:custGeom>
              <a:avLst/>
              <a:gdLst>
                <a:gd name="T0" fmla="*/ 326 w 473"/>
                <a:gd name="T1" fmla="*/ 387 h 387"/>
                <a:gd name="T2" fmla="*/ 8 w 473"/>
                <a:gd name="T3" fmla="*/ 387 h 387"/>
                <a:gd name="T4" fmla="*/ 0 w 473"/>
                <a:gd name="T5" fmla="*/ 378 h 387"/>
                <a:gd name="T6" fmla="*/ 0 w 473"/>
                <a:gd name="T7" fmla="*/ 9 h 387"/>
                <a:gd name="T8" fmla="*/ 8 w 473"/>
                <a:gd name="T9" fmla="*/ 0 h 387"/>
                <a:gd name="T10" fmla="*/ 464 w 473"/>
                <a:gd name="T11" fmla="*/ 0 h 387"/>
                <a:gd name="T12" fmla="*/ 473 w 473"/>
                <a:gd name="T13" fmla="*/ 9 h 387"/>
                <a:gd name="T14" fmla="*/ 473 w 473"/>
                <a:gd name="T15" fmla="*/ 24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87">
                  <a:moveTo>
                    <a:pt x="326" y="387"/>
                  </a:moveTo>
                  <a:cubicBezTo>
                    <a:pt x="8" y="387"/>
                    <a:pt x="8" y="387"/>
                    <a:pt x="8" y="387"/>
                  </a:cubicBezTo>
                  <a:cubicBezTo>
                    <a:pt x="4" y="387"/>
                    <a:pt x="0" y="383"/>
                    <a:pt x="0" y="37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9" y="0"/>
                    <a:pt x="473" y="4"/>
                    <a:pt x="473" y="9"/>
                  </a:cubicBezTo>
                  <a:cubicBezTo>
                    <a:pt x="473" y="241"/>
                    <a:pt x="473" y="241"/>
                    <a:pt x="473" y="241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7927030D-4749-47EE-8210-39EAE6130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701"/>
              <a:ext cx="37" cy="38"/>
            </a:xfrm>
            <a:prstGeom prst="ellips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6C622D4C-5A20-4E39-9D60-A56C6E55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701"/>
              <a:ext cx="37" cy="38"/>
            </a:xfrm>
            <a:prstGeom prst="ellips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4C62F873-4363-4D09-9D1F-0BAC942B5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701"/>
              <a:ext cx="36" cy="38"/>
            </a:xfrm>
            <a:prstGeom prst="ellips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2629808A-9AEF-48EA-B87B-96D509CA9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" y="789"/>
              <a:ext cx="631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3E6A0E11-67FE-4619-BB34-22BAABFC7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720"/>
              <a:ext cx="25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B832AABE-596D-43DE-A30B-AA830827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870"/>
              <a:ext cx="217" cy="243"/>
            </a:xfrm>
            <a:custGeom>
              <a:avLst/>
              <a:gdLst>
                <a:gd name="T0" fmla="*/ 81 w 163"/>
                <a:gd name="T1" fmla="*/ 0 h 182"/>
                <a:gd name="T2" fmla="*/ 0 w 163"/>
                <a:gd name="T3" fmla="*/ 19 h 182"/>
                <a:gd name="T4" fmla="*/ 81 w 163"/>
                <a:gd name="T5" fmla="*/ 182 h 182"/>
                <a:gd name="T6" fmla="*/ 163 w 163"/>
                <a:gd name="T7" fmla="*/ 19 h 182"/>
                <a:gd name="T8" fmla="*/ 81 w 163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2">
                  <a:moveTo>
                    <a:pt x="8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0"/>
                    <a:pt x="81" y="182"/>
                    <a:pt x="81" y="182"/>
                  </a:cubicBezTo>
                  <a:cubicBezTo>
                    <a:pt x="81" y="182"/>
                    <a:pt x="163" y="180"/>
                    <a:pt x="163" y="19"/>
                  </a:cubicBezTo>
                  <a:lnTo>
                    <a:pt x="81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665BBAFD-2386-46EF-92A5-47929944F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834"/>
              <a:ext cx="145" cy="17"/>
            </a:xfrm>
            <a:custGeom>
              <a:avLst/>
              <a:gdLst>
                <a:gd name="T0" fmla="*/ 145 w 145"/>
                <a:gd name="T1" fmla="*/ 17 h 17"/>
                <a:gd name="T2" fmla="*/ 72 w 145"/>
                <a:gd name="T3" fmla="*/ 0 h 17"/>
                <a:gd name="T4" fmla="*/ 0 w 14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">
                  <a:moveTo>
                    <a:pt x="145" y="17"/>
                  </a:moveTo>
                  <a:lnTo>
                    <a:pt x="72" y="0"/>
                  </a:lnTo>
                  <a:lnTo>
                    <a:pt x="0" y="17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1662243A-5D60-4AD4-890D-01AC3DCCC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" y="874"/>
              <a:ext cx="0" cy="139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Oval 14">
              <a:extLst>
                <a:ext uri="{FF2B5EF4-FFF2-40B4-BE49-F238E27FC236}">
                  <a16:creationId xmlns:a16="http://schemas.microsoft.com/office/drawing/2014/main" id="{AD99812C-8037-4683-9A2D-59D4F142F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1105"/>
              <a:ext cx="119" cy="120"/>
            </a:xfrm>
            <a:prstGeom prst="ellips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1B57D00D-3635-4F62-A9A6-58E3D8DB8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019"/>
              <a:ext cx="292" cy="292"/>
            </a:xfrm>
            <a:custGeom>
              <a:avLst/>
              <a:gdLst>
                <a:gd name="T0" fmla="*/ 103 w 219"/>
                <a:gd name="T1" fmla="*/ 0 h 218"/>
                <a:gd name="T2" fmla="*/ 92 w 219"/>
                <a:gd name="T3" fmla="*/ 11 h 218"/>
                <a:gd name="T4" fmla="*/ 66 w 219"/>
                <a:gd name="T5" fmla="*/ 29 h 218"/>
                <a:gd name="T6" fmla="*/ 53 w 219"/>
                <a:gd name="T7" fmla="*/ 27 h 218"/>
                <a:gd name="T8" fmla="*/ 28 w 219"/>
                <a:gd name="T9" fmla="*/ 37 h 218"/>
                <a:gd name="T10" fmla="*/ 28 w 219"/>
                <a:gd name="T11" fmla="*/ 52 h 218"/>
                <a:gd name="T12" fmla="*/ 22 w 219"/>
                <a:gd name="T13" fmla="*/ 83 h 218"/>
                <a:gd name="T14" fmla="*/ 11 w 219"/>
                <a:gd name="T15" fmla="*/ 91 h 218"/>
                <a:gd name="T16" fmla="*/ 0 w 219"/>
                <a:gd name="T17" fmla="*/ 116 h 218"/>
                <a:gd name="T18" fmla="*/ 11 w 219"/>
                <a:gd name="T19" fmla="*/ 127 h 218"/>
                <a:gd name="T20" fmla="*/ 29 w 219"/>
                <a:gd name="T21" fmla="*/ 153 h 218"/>
                <a:gd name="T22" fmla="*/ 28 w 219"/>
                <a:gd name="T23" fmla="*/ 166 h 218"/>
                <a:gd name="T24" fmla="*/ 37 w 219"/>
                <a:gd name="T25" fmla="*/ 191 h 218"/>
                <a:gd name="T26" fmla="*/ 53 w 219"/>
                <a:gd name="T27" fmla="*/ 191 h 218"/>
                <a:gd name="T28" fmla="*/ 84 w 219"/>
                <a:gd name="T29" fmla="*/ 197 h 218"/>
                <a:gd name="T30" fmla="*/ 92 w 219"/>
                <a:gd name="T31" fmla="*/ 207 h 218"/>
                <a:gd name="T32" fmla="*/ 117 w 219"/>
                <a:gd name="T33" fmla="*/ 218 h 218"/>
                <a:gd name="T34" fmla="*/ 128 w 219"/>
                <a:gd name="T35" fmla="*/ 207 h 218"/>
                <a:gd name="T36" fmla="*/ 153 w 219"/>
                <a:gd name="T37" fmla="*/ 189 h 218"/>
                <a:gd name="T38" fmla="*/ 166 w 219"/>
                <a:gd name="T39" fmla="*/ 191 h 218"/>
                <a:gd name="T40" fmla="*/ 192 w 219"/>
                <a:gd name="T41" fmla="*/ 181 h 218"/>
                <a:gd name="T42" fmla="*/ 192 w 219"/>
                <a:gd name="T43" fmla="*/ 166 h 218"/>
                <a:gd name="T44" fmla="*/ 197 w 219"/>
                <a:gd name="T45" fmla="*/ 135 h 218"/>
                <a:gd name="T46" fmla="*/ 208 w 219"/>
                <a:gd name="T47" fmla="*/ 127 h 218"/>
                <a:gd name="T48" fmla="*/ 219 w 219"/>
                <a:gd name="T49" fmla="*/ 102 h 218"/>
                <a:gd name="T50" fmla="*/ 208 w 219"/>
                <a:gd name="T51" fmla="*/ 91 h 218"/>
                <a:gd name="T52" fmla="*/ 190 w 219"/>
                <a:gd name="T53" fmla="*/ 65 h 218"/>
                <a:gd name="T54" fmla="*/ 192 w 219"/>
                <a:gd name="T55" fmla="*/ 52 h 218"/>
                <a:gd name="T56" fmla="*/ 182 w 219"/>
                <a:gd name="T57" fmla="*/ 27 h 218"/>
                <a:gd name="T58" fmla="*/ 166 w 219"/>
                <a:gd name="T59" fmla="*/ 27 h 218"/>
                <a:gd name="T60" fmla="*/ 136 w 219"/>
                <a:gd name="T61" fmla="*/ 21 h 218"/>
                <a:gd name="T62" fmla="*/ 128 w 219"/>
                <a:gd name="T63" fmla="*/ 1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218">
                  <a:moveTo>
                    <a:pt x="117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97" y="0"/>
                    <a:pt x="92" y="5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6"/>
                    <a:pt x="89" y="20"/>
                    <a:pt x="84" y="21"/>
                  </a:cubicBezTo>
                  <a:cubicBezTo>
                    <a:pt x="78" y="23"/>
                    <a:pt x="72" y="26"/>
                    <a:pt x="66" y="29"/>
                  </a:cubicBezTo>
                  <a:cubicBezTo>
                    <a:pt x="62" y="31"/>
                    <a:pt x="56" y="30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9" y="23"/>
                    <a:pt x="42" y="23"/>
                    <a:pt x="37" y="2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3" y="41"/>
                    <a:pt x="23" y="48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1" y="56"/>
                    <a:pt x="32" y="61"/>
                    <a:pt x="29" y="65"/>
                  </a:cubicBezTo>
                  <a:cubicBezTo>
                    <a:pt x="26" y="71"/>
                    <a:pt x="24" y="77"/>
                    <a:pt x="22" y="83"/>
                  </a:cubicBezTo>
                  <a:cubicBezTo>
                    <a:pt x="21" y="88"/>
                    <a:pt x="16" y="91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5" y="91"/>
                    <a:pt x="0" y="96"/>
                    <a:pt x="0" y="10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7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6" y="127"/>
                    <a:pt x="21" y="130"/>
                    <a:pt x="22" y="135"/>
                  </a:cubicBezTo>
                  <a:cubicBezTo>
                    <a:pt x="24" y="141"/>
                    <a:pt x="26" y="147"/>
                    <a:pt x="29" y="153"/>
                  </a:cubicBezTo>
                  <a:cubicBezTo>
                    <a:pt x="32" y="157"/>
                    <a:pt x="31" y="162"/>
                    <a:pt x="28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3" y="170"/>
                    <a:pt x="23" y="177"/>
                    <a:pt x="28" y="18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42" y="196"/>
                    <a:pt x="49" y="196"/>
                    <a:pt x="53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6" y="188"/>
                    <a:pt x="62" y="187"/>
                    <a:pt x="66" y="189"/>
                  </a:cubicBezTo>
                  <a:cubicBezTo>
                    <a:pt x="72" y="192"/>
                    <a:pt x="78" y="195"/>
                    <a:pt x="84" y="197"/>
                  </a:cubicBezTo>
                  <a:cubicBezTo>
                    <a:pt x="89" y="198"/>
                    <a:pt x="92" y="202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13"/>
                    <a:pt x="97" y="218"/>
                    <a:pt x="103" y="218"/>
                  </a:cubicBezTo>
                  <a:cubicBezTo>
                    <a:pt x="117" y="218"/>
                    <a:pt x="117" y="218"/>
                    <a:pt x="117" y="218"/>
                  </a:cubicBezTo>
                  <a:cubicBezTo>
                    <a:pt x="123" y="218"/>
                    <a:pt x="128" y="213"/>
                    <a:pt x="128" y="207"/>
                  </a:cubicBezTo>
                  <a:cubicBezTo>
                    <a:pt x="128" y="207"/>
                    <a:pt x="128" y="207"/>
                    <a:pt x="128" y="207"/>
                  </a:cubicBezTo>
                  <a:cubicBezTo>
                    <a:pt x="128" y="202"/>
                    <a:pt x="131" y="198"/>
                    <a:pt x="136" y="197"/>
                  </a:cubicBezTo>
                  <a:cubicBezTo>
                    <a:pt x="142" y="195"/>
                    <a:pt x="148" y="192"/>
                    <a:pt x="153" y="189"/>
                  </a:cubicBezTo>
                  <a:cubicBezTo>
                    <a:pt x="158" y="187"/>
                    <a:pt x="163" y="188"/>
                    <a:pt x="166" y="191"/>
                  </a:cubicBezTo>
                  <a:cubicBezTo>
                    <a:pt x="166" y="191"/>
                    <a:pt x="166" y="191"/>
                    <a:pt x="166" y="191"/>
                  </a:cubicBezTo>
                  <a:cubicBezTo>
                    <a:pt x="171" y="196"/>
                    <a:pt x="178" y="196"/>
                    <a:pt x="182" y="191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96" y="177"/>
                    <a:pt x="196" y="170"/>
                    <a:pt x="192" y="166"/>
                  </a:cubicBezTo>
                  <a:cubicBezTo>
                    <a:pt x="192" y="166"/>
                    <a:pt x="192" y="166"/>
                    <a:pt x="192" y="166"/>
                  </a:cubicBezTo>
                  <a:cubicBezTo>
                    <a:pt x="188" y="162"/>
                    <a:pt x="188" y="157"/>
                    <a:pt x="190" y="153"/>
                  </a:cubicBezTo>
                  <a:cubicBezTo>
                    <a:pt x="193" y="147"/>
                    <a:pt x="196" y="141"/>
                    <a:pt x="197" y="135"/>
                  </a:cubicBezTo>
                  <a:cubicBezTo>
                    <a:pt x="199" y="130"/>
                    <a:pt x="203" y="127"/>
                    <a:pt x="208" y="127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14" y="127"/>
                    <a:pt x="219" y="122"/>
                    <a:pt x="219" y="116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19" y="96"/>
                    <a:pt x="214" y="91"/>
                    <a:pt x="208" y="91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3" y="91"/>
                    <a:pt x="199" y="88"/>
                    <a:pt x="197" y="83"/>
                  </a:cubicBezTo>
                  <a:cubicBezTo>
                    <a:pt x="196" y="77"/>
                    <a:pt x="193" y="71"/>
                    <a:pt x="190" y="65"/>
                  </a:cubicBezTo>
                  <a:cubicBezTo>
                    <a:pt x="188" y="61"/>
                    <a:pt x="188" y="56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6" y="48"/>
                    <a:pt x="196" y="41"/>
                    <a:pt x="192" y="37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78" y="23"/>
                    <a:pt x="171" y="23"/>
                    <a:pt x="166" y="27"/>
                  </a:cubicBezTo>
                  <a:cubicBezTo>
                    <a:pt x="166" y="27"/>
                    <a:pt x="166" y="27"/>
                    <a:pt x="166" y="27"/>
                  </a:cubicBezTo>
                  <a:cubicBezTo>
                    <a:pt x="163" y="30"/>
                    <a:pt x="158" y="31"/>
                    <a:pt x="153" y="29"/>
                  </a:cubicBezTo>
                  <a:cubicBezTo>
                    <a:pt x="148" y="26"/>
                    <a:pt x="142" y="23"/>
                    <a:pt x="136" y="21"/>
                  </a:cubicBezTo>
                  <a:cubicBezTo>
                    <a:pt x="131" y="20"/>
                    <a:pt x="128" y="16"/>
                    <a:pt x="128" y="11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D604B873-5867-4B40-A577-D8873CDBD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066"/>
              <a:ext cx="196" cy="99"/>
            </a:xfrm>
            <a:custGeom>
              <a:avLst/>
              <a:gdLst>
                <a:gd name="T0" fmla="*/ 0 w 147"/>
                <a:gd name="T1" fmla="*/ 74 h 74"/>
                <a:gd name="T2" fmla="*/ 11 w 147"/>
                <a:gd name="T3" fmla="*/ 74 h 74"/>
                <a:gd name="T4" fmla="*/ 74 w 147"/>
                <a:gd name="T5" fmla="*/ 11 h 74"/>
                <a:gd name="T6" fmla="*/ 136 w 147"/>
                <a:gd name="T7" fmla="*/ 74 h 74"/>
                <a:gd name="T8" fmla="*/ 147 w 147"/>
                <a:gd name="T9" fmla="*/ 74 h 74"/>
                <a:gd name="T10" fmla="*/ 74 w 147"/>
                <a:gd name="T11" fmla="*/ 0 h 74"/>
                <a:gd name="T12" fmla="*/ 0 w 147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74">
                  <a:moveTo>
                    <a:pt x="0" y="74"/>
                  </a:moveTo>
                  <a:cubicBezTo>
                    <a:pt x="11" y="74"/>
                    <a:pt x="11" y="74"/>
                    <a:pt x="11" y="74"/>
                  </a:cubicBezTo>
                  <a:cubicBezTo>
                    <a:pt x="11" y="39"/>
                    <a:pt x="39" y="11"/>
                    <a:pt x="74" y="11"/>
                  </a:cubicBezTo>
                  <a:cubicBezTo>
                    <a:pt x="108" y="11"/>
                    <a:pt x="136" y="39"/>
                    <a:pt x="136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>
            <a:grpSpLocks noChangeAspect="1"/>
          </p:cNvGrpSpPr>
          <p:nvPr/>
        </p:nvGrpSpPr>
        <p:grpSpPr>
          <a:xfrm>
            <a:off x="337861" y="3235196"/>
            <a:ext cx="452526" cy="360000"/>
            <a:chOff x="5437339" y="1841913"/>
            <a:chExt cx="987335" cy="785463"/>
          </a:xfrm>
        </p:grpSpPr>
        <p:grpSp>
          <p:nvGrpSpPr>
            <p:cNvPr id="76" name="Group 4"/>
            <p:cNvGrpSpPr>
              <a:grpSpLocks noChangeAspect="1"/>
            </p:cNvGrpSpPr>
            <p:nvPr/>
          </p:nvGrpSpPr>
          <p:grpSpPr bwMode="auto">
            <a:xfrm>
              <a:off x="5437339" y="1841913"/>
              <a:ext cx="987335" cy="785463"/>
              <a:chOff x="2966" y="1215"/>
              <a:chExt cx="538" cy="428"/>
            </a:xfrm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>
                <a:off x="3132" y="1561"/>
                <a:ext cx="224" cy="82"/>
              </a:xfrm>
              <a:custGeom>
                <a:avLst/>
                <a:gdLst>
                  <a:gd name="T0" fmla="*/ 93 w 111"/>
                  <a:gd name="T1" fmla="*/ 0 h 40"/>
                  <a:gd name="T2" fmla="*/ 94 w 111"/>
                  <a:gd name="T3" fmla="*/ 19 h 40"/>
                  <a:gd name="T4" fmla="*/ 109 w 111"/>
                  <a:gd name="T5" fmla="*/ 37 h 40"/>
                  <a:gd name="T6" fmla="*/ 109 w 111"/>
                  <a:gd name="T7" fmla="*/ 37 h 40"/>
                  <a:gd name="T8" fmla="*/ 107 w 111"/>
                  <a:gd name="T9" fmla="*/ 40 h 40"/>
                  <a:gd name="T10" fmla="*/ 56 w 111"/>
                  <a:gd name="T11" fmla="*/ 40 h 40"/>
                  <a:gd name="T12" fmla="*/ 4 w 111"/>
                  <a:gd name="T13" fmla="*/ 40 h 40"/>
                  <a:gd name="T14" fmla="*/ 2 w 111"/>
                  <a:gd name="T15" fmla="*/ 37 h 40"/>
                  <a:gd name="T16" fmla="*/ 2 w 111"/>
                  <a:gd name="T17" fmla="*/ 37 h 40"/>
                  <a:gd name="T18" fmla="*/ 17 w 111"/>
                  <a:gd name="T19" fmla="*/ 19 h 40"/>
                  <a:gd name="T20" fmla="*/ 18 w 111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40">
                    <a:moveTo>
                      <a:pt x="93" y="0"/>
                    </a:moveTo>
                    <a:cubicBezTo>
                      <a:pt x="93" y="0"/>
                      <a:pt x="92" y="9"/>
                      <a:pt x="94" y="19"/>
                    </a:cubicBezTo>
                    <a:cubicBezTo>
                      <a:pt x="96" y="26"/>
                      <a:pt x="101" y="33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11" y="38"/>
                      <a:pt x="110" y="40"/>
                      <a:pt x="107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1" y="40"/>
                      <a:pt x="0" y="38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0" y="33"/>
                      <a:pt x="16" y="26"/>
                      <a:pt x="17" y="19"/>
                    </a:cubicBezTo>
                    <a:cubicBezTo>
                      <a:pt x="19" y="9"/>
                      <a:pt x="18" y="0"/>
                      <a:pt x="18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2966" y="1215"/>
                <a:ext cx="538" cy="346"/>
              </a:xfrm>
              <a:custGeom>
                <a:avLst/>
                <a:gdLst>
                  <a:gd name="T0" fmla="*/ 254 w 266"/>
                  <a:gd name="T1" fmla="*/ 169 h 169"/>
                  <a:gd name="T2" fmla="*/ 12 w 266"/>
                  <a:gd name="T3" fmla="*/ 169 h 169"/>
                  <a:gd name="T4" fmla="*/ 0 w 266"/>
                  <a:gd name="T5" fmla="*/ 157 h 169"/>
                  <a:gd name="T6" fmla="*/ 0 w 266"/>
                  <a:gd name="T7" fmla="*/ 12 h 169"/>
                  <a:gd name="T8" fmla="*/ 12 w 266"/>
                  <a:gd name="T9" fmla="*/ 0 h 169"/>
                  <a:gd name="T10" fmla="*/ 254 w 266"/>
                  <a:gd name="T11" fmla="*/ 0 h 169"/>
                  <a:gd name="T12" fmla="*/ 266 w 266"/>
                  <a:gd name="T13" fmla="*/ 12 h 169"/>
                  <a:gd name="T14" fmla="*/ 266 w 266"/>
                  <a:gd name="T15" fmla="*/ 157 h 169"/>
                  <a:gd name="T16" fmla="*/ 254 w 266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69">
                    <a:moveTo>
                      <a:pt x="254" y="169"/>
                    </a:moveTo>
                    <a:cubicBezTo>
                      <a:pt x="12" y="169"/>
                      <a:pt x="12" y="169"/>
                      <a:pt x="12" y="169"/>
                    </a:cubicBezTo>
                    <a:cubicBezTo>
                      <a:pt x="5" y="169"/>
                      <a:pt x="0" y="163"/>
                      <a:pt x="0" y="15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61" y="0"/>
                      <a:pt x="266" y="5"/>
                      <a:pt x="266" y="12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66" y="163"/>
                      <a:pt x="261" y="169"/>
                      <a:pt x="254" y="169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3009" y="1260"/>
                <a:ext cx="228" cy="170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0 h 83"/>
                  <a:gd name="T4" fmla="*/ 0 w 113"/>
                  <a:gd name="T5" fmla="*/ 83 h 83"/>
                  <a:gd name="T6" fmla="*/ 0 w 113"/>
                  <a:gd name="T7" fmla="*/ 83 h 83"/>
                  <a:gd name="T8" fmla="*/ 83 w 113"/>
                  <a:gd name="T9" fmla="*/ 10 h 83"/>
                  <a:gd name="T10" fmla="*/ 113 w 113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6" y="48"/>
                      <a:pt x="46" y="22"/>
                      <a:pt x="83" y="10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7" name="Group 4"/>
            <p:cNvGrpSpPr>
              <a:grpSpLocks noChangeAspect="1"/>
            </p:cNvGrpSpPr>
            <p:nvPr/>
          </p:nvGrpSpPr>
          <p:grpSpPr bwMode="auto">
            <a:xfrm>
              <a:off x="5811697" y="2018312"/>
              <a:ext cx="256025" cy="343399"/>
              <a:chOff x="3595" y="1743"/>
              <a:chExt cx="252" cy="338"/>
            </a:xfrm>
          </p:grpSpPr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3595" y="1786"/>
                <a:ext cx="252" cy="295"/>
              </a:xfrm>
              <a:custGeom>
                <a:avLst/>
                <a:gdLst>
                  <a:gd name="T0" fmla="*/ 158 w 316"/>
                  <a:gd name="T1" fmla="*/ 0 h 353"/>
                  <a:gd name="T2" fmla="*/ 0 w 316"/>
                  <a:gd name="T3" fmla="*/ 36 h 353"/>
                  <a:gd name="T4" fmla="*/ 158 w 316"/>
                  <a:gd name="T5" fmla="*/ 353 h 353"/>
                  <a:gd name="T6" fmla="*/ 316 w 316"/>
                  <a:gd name="T7" fmla="*/ 36 h 353"/>
                  <a:gd name="T8" fmla="*/ 158 w 316"/>
                  <a:gd name="T9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53">
                    <a:moveTo>
                      <a:pt x="158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48"/>
                      <a:pt x="158" y="353"/>
                      <a:pt x="158" y="353"/>
                    </a:cubicBezTo>
                    <a:cubicBezTo>
                      <a:pt x="158" y="353"/>
                      <a:pt x="316" y="348"/>
                      <a:pt x="316" y="36"/>
                    </a:cubicBezTo>
                    <a:lnTo>
                      <a:pt x="158" y="0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637" y="1743"/>
                <a:ext cx="169" cy="21"/>
              </a:xfrm>
              <a:custGeom>
                <a:avLst/>
                <a:gdLst>
                  <a:gd name="T0" fmla="*/ 169 w 169"/>
                  <a:gd name="T1" fmla="*/ 21 h 21"/>
                  <a:gd name="T2" fmla="*/ 84 w 169"/>
                  <a:gd name="T3" fmla="*/ 0 h 21"/>
                  <a:gd name="T4" fmla="*/ 0 w 169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21">
                    <a:moveTo>
                      <a:pt x="169" y="21"/>
                    </a:moveTo>
                    <a:lnTo>
                      <a:pt x="84" y="0"/>
                    </a:lnTo>
                    <a:lnTo>
                      <a:pt x="0" y="21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3721" y="1790"/>
                <a:ext cx="0" cy="17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4" name="Прямоугольник 83"/>
          <p:cNvSpPr/>
          <p:nvPr/>
        </p:nvSpPr>
        <p:spPr>
          <a:xfrm>
            <a:off x="235203" y="5777541"/>
            <a:ext cx="6530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Контроли сформированы на базе практик </a:t>
            </a:r>
            <a:r>
              <a:rPr lang="en-US" sz="1200" i="1" dirty="0" smtClean="0"/>
              <a:t>CIS </a:t>
            </a:r>
            <a:r>
              <a:rPr lang="en-US" sz="1200" i="1" dirty="0"/>
              <a:t>CSC v8.0, COBIT, ISO 2700</a:t>
            </a:r>
            <a:r>
              <a:rPr lang="ru-RU" sz="1200" i="1" dirty="0"/>
              <a:t>х, </a:t>
            </a:r>
            <a:r>
              <a:rPr lang="en-US" sz="1200" i="1" dirty="0"/>
              <a:t>NIST 800-53, NIST SSDF, NIST CSF, PCIDSS v4.0, OWASP Top 10 v2021, </a:t>
            </a:r>
            <a:r>
              <a:rPr lang="ru-RU" sz="1200" i="1" dirty="0"/>
              <a:t>ГОСТ Р 57580, </a:t>
            </a:r>
            <a:r>
              <a:rPr lang="en-US" sz="1200" i="1" dirty="0"/>
              <a:t>MITRE ATT&amp;CK </a:t>
            </a:r>
            <a:r>
              <a:rPr lang="ru-RU" sz="1200" i="1" dirty="0"/>
              <a:t>и др.</a:t>
            </a:r>
          </a:p>
        </p:txBody>
      </p:sp>
      <p:grpSp>
        <p:nvGrpSpPr>
          <p:cNvPr id="85" name="Группа 84"/>
          <p:cNvGrpSpPr/>
          <p:nvPr/>
        </p:nvGrpSpPr>
        <p:grpSpPr>
          <a:xfrm>
            <a:off x="5490742" y="2534356"/>
            <a:ext cx="1671101" cy="816649"/>
            <a:chOff x="7278484" y="4138011"/>
            <a:chExt cx="2309904" cy="1221167"/>
          </a:xfrm>
        </p:grpSpPr>
        <p:grpSp>
          <p:nvGrpSpPr>
            <p:cNvPr id="86" name="Group 23"/>
            <p:cNvGrpSpPr>
              <a:grpSpLocks noChangeAspect="1"/>
            </p:cNvGrpSpPr>
            <p:nvPr/>
          </p:nvGrpSpPr>
          <p:grpSpPr bwMode="auto">
            <a:xfrm>
              <a:off x="7278484" y="4356230"/>
              <a:ext cx="638160" cy="791353"/>
              <a:chOff x="4646" y="1462"/>
              <a:chExt cx="779" cy="966"/>
            </a:xfrm>
          </p:grpSpPr>
          <p:sp>
            <p:nvSpPr>
              <p:cNvPr id="128" name="Freeform 24"/>
              <p:cNvSpPr>
                <a:spLocks/>
              </p:cNvSpPr>
              <p:nvPr/>
            </p:nvSpPr>
            <p:spPr bwMode="auto">
              <a:xfrm>
                <a:off x="4848" y="1620"/>
                <a:ext cx="26" cy="112"/>
              </a:xfrm>
              <a:custGeom>
                <a:avLst/>
                <a:gdLst>
                  <a:gd name="T0" fmla="*/ 14 w 14"/>
                  <a:gd name="T1" fmla="*/ 0 h 61"/>
                  <a:gd name="T2" fmla="*/ 2 w 14"/>
                  <a:gd name="T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61">
                    <a:moveTo>
                      <a:pt x="14" y="0"/>
                    </a:moveTo>
                    <a:cubicBezTo>
                      <a:pt x="0" y="22"/>
                      <a:pt x="2" y="61"/>
                      <a:pt x="2" y="61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25"/>
              <p:cNvSpPr>
                <a:spLocks/>
              </p:cNvSpPr>
              <p:nvPr/>
            </p:nvSpPr>
            <p:spPr bwMode="auto">
              <a:xfrm>
                <a:off x="5207" y="1644"/>
                <a:ext cx="13" cy="86"/>
              </a:xfrm>
              <a:custGeom>
                <a:avLst/>
                <a:gdLst>
                  <a:gd name="T0" fmla="*/ 6 w 7"/>
                  <a:gd name="T1" fmla="*/ 47 h 47"/>
                  <a:gd name="T2" fmla="*/ 0 w 7"/>
                  <a:gd name="T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7">
                    <a:moveTo>
                      <a:pt x="6" y="47"/>
                    </a:moveTo>
                    <a:cubicBezTo>
                      <a:pt x="6" y="47"/>
                      <a:pt x="7" y="25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26"/>
              <p:cNvSpPr>
                <a:spLocks/>
              </p:cNvSpPr>
              <p:nvPr/>
            </p:nvSpPr>
            <p:spPr bwMode="auto">
              <a:xfrm>
                <a:off x="4874" y="1462"/>
                <a:ext cx="346" cy="162"/>
              </a:xfrm>
              <a:custGeom>
                <a:avLst/>
                <a:gdLst>
                  <a:gd name="T0" fmla="*/ 0 w 187"/>
                  <a:gd name="T1" fmla="*/ 86 h 88"/>
                  <a:gd name="T2" fmla="*/ 72 w 187"/>
                  <a:gd name="T3" fmla="*/ 13 h 88"/>
                  <a:gd name="T4" fmla="*/ 129 w 187"/>
                  <a:gd name="T5" fmla="*/ 0 h 88"/>
                  <a:gd name="T6" fmla="*/ 129 w 187"/>
                  <a:gd name="T7" fmla="*/ 1 h 88"/>
                  <a:gd name="T8" fmla="*/ 130 w 187"/>
                  <a:gd name="T9" fmla="*/ 14 h 88"/>
                  <a:gd name="T10" fmla="*/ 130 w 187"/>
                  <a:gd name="T11" fmla="*/ 14 h 88"/>
                  <a:gd name="T12" fmla="*/ 186 w 187"/>
                  <a:gd name="T13" fmla="*/ 10 h 88"/>
                  <a:gd name="T14" fmla="*/ 182 w 187"/>
                  <a:gd name="T15" fmla="*/ 60 h 88"/>
                  <a:gd name="T16" fmla="*/ 155 w 187"/>
                  <a:gd name="T17" fmla="*/ 85 h 88"/>
                  <a:gd name="T18" fmla="*/ 130 w 187"/>
                  <a:gd name="T19" fmla="*/ 86 h 88"/>
                  <a:gd name="T20" fmla="*/ 82 w 187"/>
                  <a:gd name="T21" fmla="*/ 76 h 88"/>
                  <a:gd name="T22" fmla="*/ 33 w 187"/>
                  <a:gd name="T23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88">
                    <a:moveTo>
                      <a:pt x="0" y="86"/>
                    </a:moveTo>
                    <a:cubicBezTo>
                      <a:pt x="1" y="42"/>
                      <a:pt x="38" y="17"/>
                      <a:pt x="72" y="13"/>
                    </a:cubicBezTo>
                    <a:cubicBezTo>
                      <a:pt x="81" y="11"/>
                      <a:pt x="109" y="8"/>
                      <a:pt x="129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2" y="5"/>
                      <a:pt x="132" y="10"/>
                      <a:pt x="130" y="1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51" y="20"/>
                      <a:pt x="168" y="17"/>
                      <a:pt x="186" y="10"/>
                    </a:cubicBezTo>
                    <a:cubicBezTo>
                      <a:pt x="187" y="22"/>
                      <a:pt x="187" y="48"/>
                      <a:pt x="182" y="60"/>
                    </a:cubicBezTo>
                    <a:cubicBezTo>
                      <a:pt x="177" y="71"/>
                      <a:pt x="167" y="82"/>
                      <a:pt x="155" y="85"/>
                    </a:cubicBezTo>
                    <a:cubicBezTo>
                      <a:pt x="147" y="88"/>
                      <a:pt x="139" y="87"/>
                      <a:pt x="130" y="86"/>
                    </a:cubicBezTo>
                    <a:cubicBezTo>
                      <a:pt x="114" y="84"/>
                      <a:pt x="98" y="79"/>
                      <a:pt x="82" y="76"/>
                    </a:cubicBezTo>
                    <a:cubicBezTo>
                      <a:pt x="66" y="73"/>
                      <a:pt x="49" y="72"/>
                      <a:pt x="33" y="77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27"/>
              <p:cNvSpPr>
                <a:spLocks/>
              </p:cNvSpPr>
              <p:nvPr/>
            </p:nvSpPr>
            <p:spPr bwMode="auto">
              <a:xfrm>
                <a:off x="4953" y="1519"/>
                <a:ext cx="220" cy="106"/>
              </a:xfrm>
              <a:custGeom>
                <a:avLst/>
                <a:gdLst>
                  <a:gd name="T0" fmla="*/ 119 w 119"/>
                  <a:gd name="T1" fmla="*/ 10 h 58"/>
                  <a:gd name="T2" fmla="*/ 81 w 119"/>
                  <a:gd name="T3" fmla="*/ 6 h 58"/>
                  <a:gd name="T4" fmla="*/ 0 w 119"/>
                  <a:gd name="T5" fmla="*/ 19 h 58"/>
                  <a:gd name="T6" fmla="*/ 119 w 119"/>
                  <a:gd name="T7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8">
                    <a:moveTo>
                      <a:pt x="119" y="10"/>
                    </a:moveTo>
                    <a:cubicBezTo>
                      <a:pt x="97" y="12"/>
                      <a:pt x="77" y="5"/>
                      <a:pt x="81" y="6"/>
                    </a:cubicBezTo>
                    <a:cubicBezTo>
                      <a:pt x="57" y="0"/>
                      <a:pt x="20" y="4"/>
                      <a:pt x="0" y="19"/>
                    </a:cubicBezTo>
                    <a:cubicBezTo>
                      <a:pt x="61" y="12"/>
                      <a:pt x="114" y="58"/>
                      <a:pt x="119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28"/>
              <p:cNvSpPr>
                <a:spLocks/>
              </p:cNvSpPr>
              <p:nvPr/>
            </p:nvSpPr>
            <p:spPr bwMode="auto">
              <a:xfrm>
                <a:off x="4696" y="2088"/>
                <a:ext cx="466" cy="296"/>
              </a:xfrm>
              <a:custGeom>
                <a:avLst/>
                <a:gdLst>
                  <a:gd name="T0" fmla="*/ 51 w 252"/>
                  <a:gd name="T1" fmla="*/ 19 h 161"/>
                  <a:gd name="T2" fmla="*/ 50 w 252"/>
                  <a:gd name="T3" fmla="*/ 19 h 161"/>
                  <a:gd name="T4" fmla="*/ 33 w 252"/>
                  <a:gd name="T5" fmla="*/ 29 h 161"/>
                  <a:gd name="T6" fmla="*/ 13 w 252"/>
                  <a:gd name="T7" fmla="*/ 61 h 161"/>
                  <a:gd name="T8" fmla="*/ 0 w 252"/>
                  <a:gd name="T9" fmla="*/ 161 h 161"/>
                  <a:gd name="T10" fmla="*/ 252 w 252"/>
                  <a:gd name="T11" fmla="*/ 161 h 161"/>
                  <a:gd name="T12" fmla="*/ 249 w 252"/>
                  <a:gd name="T13" fmla="*/ 160 h 161"/>
                  <a:gd name="T14" fmla="*/ 124 w 252"/>
                  <a:gd name="T15" fmla="*/ 131 h 161"/>
                  <a:gd name="T16" fmla="*/ 84 w 252"/>
                  <a:gd name="T17" fmla="*/ 122 h 161"/>
                  <a:gd name="T18" fmla="*/ 64 w 252"/>
                  <a:gd name="T19" fmla="*/ 88 h 161"/>
                  <a:gd name="T20" fmla="*/ 78 w 252"/>
                  <a:gd name="T21" fmla="*/ 63 h 161"/>
                  <a:gd name="T22" fmla="*/ 118 w 252"/>
                  <a:gd name="T23" fmla="*/ 0 h 161"/>
                  <a:gd name="T24" fmla="*/ 51 w 252"/>
                  <a:gd name="T25" fmla="*/ 1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" h="161">
                    <a:moveTo>
                      <a:pt x="51" y="19"/>
                    </a:move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20"/>
                      <a:pt x="39" y="24"/>
                      <a:pt x="33" y="29"/>
                    </a:cubicBezTo>
                    <a:cubicBezTo>
                      <a:pt x="23" y="37"/>
                      <a:pt x="16" y="48"/>
                      <a:pt x="13" y="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52" y="161"/>
                      <a:pt x="252" y="161"/>
                      <a:pt x="252" y="161"/>
                    </a:cubicBezTo>
                    <a:cubicBezTo>
                      <a:pt x="251" y="161"/>
                      <a:pt x="250" y="160"/>
                      <a:pt x="249" y="160"/>
                    </a:cubicBezTo>
                    <a:cubicBezTo>
                      <a:pt x="210" y="142"/>
                      <a:pt x="167" y="136"/>
                      <a:pt x="124" y="131"/>
                    </a:cubicBezTo>
                    <a:cubicBezTo>
                      <a:pt x="110" y="130"/>
                      <a:pt x="96" y="128"/>
                      <a:pt x="84" y="122"/>
                    </a:cubicBezTo>
                    <a:cubicBezTo>
                      <a:pt x="72" y="115"/>
                      <a:pt x="62" y="102"/>
                      <a:pt x="64" y="88"/>
                    </a:cubicBezTo>
                    <a:cubicBezTo>
                      <a:pt x="66" y="78"/>
                      <a:pt x="72" y="71"/>
                      <a:pt x="78" y="63"/>
                    </a:cubicBezTo>
                    <a:cubicBezTo>
                      <a:pt x="94" y="44"/>
                      <a:pt x="107" y="22"/>
                      <a:pt x="118" y="0"/>
                    </a:cubicBezTo>
                    <a:cubicBezTo>
                      <a:pt x="51" y="19"/>
                      <a:pt x="51" y="19"/>
                      <a:pt x="51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29"/>
              <p:cNvSpPr>
                <a:spLocks/>
              </p:cNvSpPr>
              <p:nvPr/>
            </p:nvSpPr>
            <p:spPr bwMode="auto">
              <a:xfrm>
                <a:off x="5136" y="1730"/>
                <a:ext cx="200" cy="371"/>
              </a:xfrm>
              <a:custGeom>
                <a:avLst/>
                <a:gdLst>
                  <a:gd name="T0" fmla="*/ 108 w 108"/>
                  <a:gd name="T1" fmla="*/ 202 h 202"/>
                  <a:gd name="T2" fmla="*/ 85 w 108"/>
                  <a:gd name="T3" fmla="*/ 191 h 202"/>
                  <a:gd name="T4" fmla="*/ 14 w 108"/>
                  <a:gd name="T5" fmla="*/ 171 h 202"/>
                  <a:gd name="T6" fmla="*/ 10 w 108"/>
                  <a:gd name="T7" fmla="*/ 169 h 202"/>
                  <a:gd name="T8" fmla="*/ 4 w 108"/>
                  <a:gd name="T9" fmla="*/ 158 h 202"/>
                  <a:gd name="T10" fmla="*/ 0 w 108"/>
                  <a:gd name="T11" fmla="*/ 130 h 202"/>
                  <a:gd name="T12" fmla="*/ 41 w 108"/>
                  <a:gd name="T13" fmla="*/ 65 h 202"/>
                  <a:gd name="T14" fmla="*/ 64 w 108"/>
                  <a:gd name="T15" fmla="*/ 33 h 202"/>
                  <a:gd name="T16" fmla="*/ 44 w 108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202">
                    <a:moveTo>
                      <a:pt x="108" y="202"/>
                    </a:moveTo>
                    <a:cubicBezTo>
                      <a:pt x="100" y="196"/>
                      <a:pt x="92" y="193"/>
                      <a:pt x="85" y="191"/>
                    </a:cubicBezTo>
                    <a:cubicBezTo>
                      <a:pt x="14" y="171"/>
                      <a:pt x="14" y="171"/>
                      <a:pt x="14" y="171"/>
                    </a:cubicBezTo>
                    <a:cubicBezTo>
                      <a:pt x="13" y="170"/>
                      <a:pt x="11" y="169"/>
                      <a:pt x="10" y="169"/>
                    </a:cubicBezTo>
                    <a:cubicBezTo>
                      <a:pt x="6" y="166"/>
                      <a:pt x="4" y="162"/>
                      <a:pt x="4" y="158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0" y="115"/>
                      <a:pt x="34" y="92"/>
                      <a:pt x="41" y="65"/>
                    </a:cubicBezTo>
                    <a:cubicBezTo>
                      <a:pt x="54" y="64"/>
                      <a:pt x="64" y="50"/>
                      <a:pt x="64" y="33"/>
                    </a:cubicBezTo>
                    <a:cubicBezTo>
                      <a:pt x="64" y="16"/>
                      <a:pt x="55" y="3"/>
                      <a:pt x="44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30"/>
              <p:cNvSpPr>
                <a:spLocks/>
              </p:cNvSpPr>
              <p:nvPr/>
            </p:nvSpPr>
            <p:spPr bwMode="auto">
              <a:xfrm>
                <a:off x="4646" y="1732"/>
                <a:ext cx="655" cy="696"/>
              </a:xfrm>
              <a:custGeom>
                <a:avLst/>
                <a:gdLst>
                  <a:gd name="T0" fmla="*/ 111 w 354"/>
                  <a:gd name="T1" fmla="*/ 0 h 379"/>
                  <a:gd name="T2" fmla="*/ 93 w 354"/>
                  <a:gd name="T3" fmla="*/ 32 h 379"/>
                  <a:gd name="T4" fmla="*/ 115 w 354"/>
                  <a:gd name="T5" fmla="*/ 64 h 379"/>
                  <a:gd name="T6" fmla="*/ 156 w 354"/>
                  <a:gd name="T7" fmla="*/ 129 h 379"/>
                  <a:gd name="T8" fmla="*/ 153 w 354"/>
                  <a:gd name="T9" fmla="*/ 157 h 379"/>
                  <a:gd name="T10" fmla="*/ 146 w 354"/>
                  <a:gd name="T11" fmla="*/ 168 h 379"/>
                  <a:gd name="T12" fmla="*/ 142 w 354"/>
                  <a:gd name="T13" fmla="*/ 170 h 379"/>
                  <a:gd name="T14" fmla="*/ 72 w 354"/>
                  <a:gd name="T15" fmla="*/ 190 h 379"/>
                  <a:gd name="T16" fmla="*/ 44 w 354"/>
                  <a:gd name="T17" fmla="*/ 204 h 379"/>
                  <a:gd name="T18" fmla="*/ 17 w 354"/>
                  <a:gd name="T19" fmla="*/ 251 h 379"/>
                  <a:gd name="T20" fmla="*/ 0 w 354"/>
                  <a:gd name="T21" fmla="*/ 379 h 379"/>
                  <a:gd name="T22" fmla="*/ 354 w 354"/>
                  <a:gd name="T23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4" h="379">
                    <a:moveTo>
                      <a:pt x="111" y="0"/>
                    </a:moveTo>
                    <a:cubicBezTo>
                      <a:pt x="100" y="3"/>
                      <a:pt x="93" y="16"/>
                      <a:pt x="93" y="32"/>
                    </a:cubicBezTo>
                    <a:cubicBezTo>
                      <a:pt x="93" y="49"/>
                      <a:pt x="102" y="63"/>
                      <a:pt x="115" y="64"/>
                    </a:cubicBezTo>
                    <a:cubicBezTo>
                      <a:pt x="122" y="91"/>
                      <a:pt x="136" y="114"/>
                      <a:pt x="156" y="129"/>
                    </a:cubicBezTo>
                    <a:cubicBezTo>
                      <a:pt x="153" y="157"/>
                      <a:pt x="153" y="157"/>
                      <a:pt x="153" y="157"/>
                    </a:cubicBezTo>
                    <a:cubicBezTo>
                      <a:pt x="152" y="161"/>
                      <a:pt x="150" y="165"/>
                      <a:pt x="146" y="168"/>
                    </a:cubicBezTo>
                    <a:cubicBezTo>
                      <a:pt x="145" y="168"/>
                      <a:pt x="143" y="169"/>
                      <a:pt x="142" y="170"/>
                    </a:cubicBezTo>
                    <a:cubicBezTo>
                      <a:pt x="72" y="190"/>
                      <a:pt x="72" y="190"/>
                      <a:pt x="72" y="190"/>
                    </a:cubicBezTo>
                    <a:cubicBezTo>
                      <a:pt x="63" y="192"/>
                      <a:pt x="53" y="197"/>
                      <a:pt x="44" y="204"/>
                    </a:cubicBezTo>
                    <a:cubicBezTo>
                      <a:pt x="30" y="216"/>
                      <a:pt x="20" y="233"/>
                      <a:pt x="17" y="251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354" y="379"/>
                      <a:pt x="354" y="379"/>
                      <a:pt x="354" y="379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31"/>
              <p:cNvSpPr>
                <a:spLocks/>
              </p:cNvSpPr>
              <p:nvPr/>
            </p:nvSpPr>
            <p:spPr bwMode="auto">
              <a:xfrm>
                <a:off x="4929" y="2008"/>
                <a:ext cx="213" cy="93"/>
              </a:xfrm>
              <a:custGeom>
                <a:avLst/>
                <a:gdLst>
                  <a:gd name="T0" fmla="*/ 213 w 213"/>
                  <a:gd name="T1" fmla="*/ 0 h 93"/>
                  <a:gd name="T2" fmla="*/ 107 w 213"/>
                  <a:gd name="T3" fmla="*/ 93 h 93"/>
                  <a:gd name="T4" fmla="*/ 0 w 213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" h="93">
                    <a:moveTo>
                      <a:pt x="213" y="0"/>
                    </a:moveTo>
                    <a:lnTo>
                      <a:pt x="107" y="9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32"/>
              <p:cNvSpPr>
                <a:spLocks/>
              </p:cNvSpPr>
              <p:nvPr/>
            </p:nvSpPr>
            <p:spPr bwMode="auto">
              <a:xfrm>
                <a:off x="4770" y="2044"/>
                <a:ext cx="655" cy="384"/>
              </a:xfrm>
              <a:custGeom>
                <a:avLst/>
                <a:gdLst>
                  <a:gd name="T0" fmla="*/ 212 w 354"/>
                  <a:gd name="T1" fmla="*/ 0 h 209"/>
                  <a:gd name="T2" fmla="*/ 282 w 354"/>
                  <a:gd name="T3" fmla="*/ 20 h 209"/>
                  <a:gd name="T4" fmla="*/ 309 w 354"/>
                  <a:gd name="T5" fmla="*/ 34 h 209"/>
                  <a:gd name="T6" fmla="*/ 337 w 354"/>
                  <a:gd name="T7" fmla="*/ 81 h 209"/>
                  <a:gd name="T8" fmla="*/ 354 w 354"/>
                  <a:gd name="T9" fmla="*/ 209 h 209"/>
                  <a:gd name="T10" fmla="*/ 0 w 354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209">
                    <a:moveTo>
                      <a:pt x="212" y="0"/>
                    </a:moveTo>
                    <a:cubicBezTo>
                      <a:pt x="282" y="20"/>
                      <a:pt x="282" y="20"/>
                      <a:pt x="282" y="20"/>
                    </a:cubicBezTo>
                    <a:cubicBezTo>
                      <a:pt x="291" y="22"/>
                      <a:pt x="300" y="27"/>
                      <a:pt x="309" y="34"/>
                    </a:cubicBezTo>
                    <a:cubicBezTo>
                      <a:pt x="324" y="46"/>
                      <a:pt x="334" y="62"/>
                      <a:pt x="337" y="81"/>
                    </a:cubicBezTo>
                    <a:cubicBezTo>
                      <a:pt x="354" y="209"/>
                      <a:pt x="354" y="209"/>
                      <a:pt x="354" y="209"/>
                    </a:cubicBezTo>
                    <a:cubicBezTo>
                      <a:pt x="0" y="209"/>
                      <a:pt x="0" y="209"/>
                      <a:pt x="0" y="209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7" name="Group 864"/>
            <p:cNvGrpSpPr>
              <a:grpSpLocks noChangeAspect="1"/>
            </p:cNvGrpSpPr>
            <p:nvPr/>
          </p:nvGrpSpPr>
          <p:grpSpPr bwMode="auto">
            <a:xfrm>
              <a:off x="9012550" y="4203322"/>
              <a:ext cx="575838" cy="144000"/>
              <a:chOff x="4211" y="3109"/>
              <a:chExt cx="868" cy="266"/>
            </a:xfrm>
          </p:grpSpPr>
          <p:sp>
            <p:nvSpPr>
              <p:cNvPr id="123" name="Freeform 869"/>
              <p:cNvSpPr>
                <a:spLocks/>
              </p:cNvSpPr>
              <p:nvPr/>
            </p:nvSpPr>
            <p:spPr bwMode="auto">
              <a:xfrm>
                <a:off x="4211" y="3109"/>
                <a:ext cx="868" cy="266"/>
              </a:xfrm>
              <a:custGeom>
                <a:avLst/>
                <a:gdLst>
                  <a:gd name="T0" fmla="*/ 448 w 463"/>
                  <a:gd name="T1" fmla="*/ 0 h 129"/>
                  <a:gd name="T2" fmla="*/ 15 w 463"/>
                  <a:gd name="T3" fmla="*/ 0 h 129"/>
                  <a:gd name="T4" fmla="*/ 0 w 463"/>
                  <a:gd name="T5" fmla="*/ 15 h 129"/>
                  <a:gd name="T6" fmla="*/ 0 w 463"/>
                  <a:gd name="T7" fmla="*/ 24 h 129"/>
                  <a:gd name="T8" fmla="*/ 0 w 463"/>
                  <a:gd name="T9" fmla="*/ 105 h 129"/>
                  <a:gd name="T10" fmla="*/ 0 w 463"/>
                  <a:gd name="T11" fmla="*/ 114 h 129"/>
                  <a:gd name="T12" fmla="*/ 15 w 463"/>
                  <a:gd name="T13" fmla="*/ 129 h 129"/>
                  <a:gd name="T14" fmla="*/ 448 w 463"/>
                  <a:gd name="T15" fmla="*/ 129 h 129"/>
                  <a:gd name="T16" fmla="*/ 463 w 463"/>
                  <a:gd name="T17" fmla="*/ 114 h 129"/>
                  <a:gd name="T18" fmla="*/ 463 w 463"/>
                  <a:gd name="T19" fmla="*/ 105 h 129"/>
                  <a:gd name="T20" fmla="*/ 463 w 463"/>
                  <a:gd name="T21" fmla="*/ 24 h 129"/>
                  <a:gd name="T22" fmla="*/ 463 w 463"/>
                  <a:gd name="T23" fmla="*/ 15 h 129"/>
                  <a:gd name="T24" fmla="*/ 448 w 463"/>
                  <a:gd name="T2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3" h="129">
                    <a:moveTo>
                      <a:pt x="44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2"/>
                      <a:pt x="7" y="129"/>
                      <a:pt x="15" y="129"/>
                    </a:cubicBezTo>
                    <a:cubicBezTo>
                      <a:pt x="448" y="129"/>
                      <a:pt x="448" y="129"/>
                      <a:pt x="448" y="129"/>
                    </a:cubicBezTo>
                    <a:cubicBezTo>
                      <a:pt x="456" y="129"/>
                      <a:pt x="463" y="122"/>
                      <a:pt x="463" y="114"/>
                    </a:cubicBezTo>
                    <a:cubicBezTo>
                      <a:pt x="463" y="105"/>
                      <a:pt x="463" y="105"/>
                      <a:pt x="463" y="105"/>
                    </a:cubicBezTo>
                    <a:cubicBezTo>
                      <a:pt x="463" y="24"/>
                      <a:pt x="463" y="24"/>
                      <a:pt x="463" y="24"/>
                    </a:cubicBezTo>
                    <a:cubicBezTo>
                      <a:pt x="463" y="15"/>
                      <a:pt x="463" y="15"/>
                      <a:pt x="463" y="15"/>
                    </a:cubicBezTo>
                    <a:cubicBezTo>
                      <a:pt x="463" y="7"/>
                      <a:pt x="456" y="0"/>
                      <a:pt x="4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Rectangle 865"/>
              <p:cNvSpPr>
                <a:spLocks noChangeArrowheads="1"/>
              </p:cNvSpPr>
              <p:nvPr/>
            </p:nvSpPr>
            <p:spPr bwMode="auto">
              <a:xfrm>
                <a:off x="4294" y="3196"/>
                <a:ext cx="442" cy="92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Oval 866"/>
              <p:cNvSpPr>
                <a:spLocks noChangeArrowheads="1"/>
              </p:cNvSpPr>
              <p:nvPr/>
            </p:nvSpPr>
            <p:spPr bwMode="auto">
              <a:xfrm>
                <a:off x="4801" y="3233"/>
                <a:ext cx="19" cy="18"/>
              </a:xfrm>
              <a:prstGeom prst="ellips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Oval 867"/>
              <p:cNvSpPr>
                <a:spLocks noChangeArrowheads="1"/>
              </p:cNvSpPr>
              <p:nvPr/>
            </p:nvSpPr>
            <p:spPr bwMode="auto">
              <a:xfrm>
                <a:off x="4897" y="3233"/>
                <a:ext cx="17" cy="18"/>
              </a:xfrm>
              <a:prstGeom prst="ellips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Oval 868"/>
              <p:cNvSpPr>
                <a:spLocks noChangeArrowheads="1"/>
              </p:cNvSpPr>
              <p:nvPr/>
            </p:nvSpPr>
            <p:spPr bwMode="auto">
              <a:xfrm>
                <a:off x="4991" y="3233"/>
                <a:ext cx="17" cy="18"/>
              </a:xfrm>
              <a:prstGeom prst="ellips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8" name="Group 55"/>
            <p:cNvGrpSpPr>
              <a:grpSpLocks noChangeAspect="1"/>
            </p:cNvGrpSpPr>
            <p:nvPr/>
          </p:nvGrpSpPr>
          <p:grpSpPr bwMode="auto">
            <a:xfrm>
              <a:off x="9012550" y="4470583"/>
              <a:ext cx="432000" cy="400329"/>
              <a:chOff x="3499" y="1762"/>
              <a:chExt cx="682" cy="632"/>
            </a:xfrm>
          </p:grpSpPr>
          <p:sp>
            <p:nvSpPr>
              <p:cNvPr id="116" name="Rectangle 56"/>
              <p:cNvSpPr>
                <a:spLocks noChangeArrowheads="1"/>
              </p:cNvSpPr>
              <p:nvPr/>
            </p:nvSpPr>
            <p:spPr bwMode="auto">
              <a:xfrm>
                <a:off x="3499" y="1762"/>
                <a:ext cx="682" cy="632"/>
              </a:xfrm>
              <a:prstGeom prst="rect">
                <a:avLst/>
              </a:pr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57"/>
              <p:cNvSpPr>
                <a:spLocks/>
              </p:cNvSpPr>
              <p:nvPr/>
            </p:nvSpPr>
            <p:spPr bwMode="auto">
              <a:xfrm>
                <a:off x="3772" y="1891"/>
                <a:ext cx="140" cy="503"/>
              </a:xfrm>
              <a:custGeom>
                <a:avLst/>
                <a:gdLst>
                  <a:gd name="T0" fmla="*/ 0 w 140"/>
                  <a:gd name="T1" fmla="*/ 503 h 503"/>
                  <a:gd name="T2" fmla="*/ 0 w 140"/>
                  <a:gd name="T3" fmla="*/ 0 h 503"/>
                  <a:gd name="T4" fmla="*/ 140 w 140"/>
                  <a:gd name="T5" fmla="*/ 0 h 503"/>
                  <a:gd name="T6" fmla="*/ 140 w 140"/>
                  <a:gd name="T7" fmla="*/ 50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503">
                    <a:moveTo>
                      <a:pt x="0" y="503"/>
                    </a:moveTo>
                    <a:lnTo>
                      <a:pt x="0" y="0"/>
                    </a:lnTo>
                    <a:lnTo>
                      <a:pt x="140" y="0"/>
                    </a:lnTo>
                    <a:lnTo>
                      <a:pt x="140" y="503"/>
                    </a:lnTo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58"/>
              <p:cNvSpPr>
                <a:spLocks/>
              </p:cNvSpPr>
              <p:nvPr/>
            </p:nvSpPr>
            <p:spPr bwMode="auto">
              <a:xfrm>
                <a:off x="3632" y="2058"/>
                <a:ext cx="140" cy="334"/>
              </a:xfrm>
              <a:custGeom>
                <a:avLst/>
                <a:gdLst>
                  <a:gd name="T0" fmla="*/ 0 w 140"/>
                  <a:gd name="T1" fmla="*/ 334 h 334"/>
                  <a:gd name="T2" fmla="*/ 0 w 140"/>
                  <a:gd name="T3" fmla="*/ 0 h 334"/>
                  <a:gd name="T4" fmla="*/ 140 w 140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" h="334">
                    <a:moveTo>
                      <a:pt x="0" y="334"/>
                    </a:moveTo>
                    <a:lnTo>
                      <a:pt x="0" y="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59"/>
              <p:cNvSpPr>
                <a:spLocks/>
              </p:cNvSpPr>
              <p:nvPr/>
            </p:nvSpPr>
            <p:spPr bwMode="auto">
              <a:xfrm>
                <a:off x="3912" y="2190"/>
                <a:ext cx="140" cy="202"/>
              </a:xfrm>
              <a:custGeom>
                <a:avLst/>
                <a:gdLst>
                  <a:gd name="T0" fmla="*/ 0 w 140"/>
                  <a:gd name="T1" fmla="*/ 0 h 202"/>
                  <a:gd name="T2" fmla="*/ 140 w 140"/>
                  <a:gd name="T3" fmla="*/ 0 h 202"/>
                  <a:gd name="T4" fmla="*/ 140 w 140"/>
                  <a:gd name="T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" h="202">
                    <a:moveTo>
                      <a:pt x="0" y="0"/>
                    </a:moveTo>
                    <a:lnTo>
                      <a:pt x="140" y="0"/>
                    </a:lnTo>
                    <a:lnTo>
                      <a:pt x="140" y="202"/>
                    </a:lnTo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Rectangle 60"/>
              <p:cNvSpPr>
                <a:spLocks noChangeArrowheads="1"/>
              </p:cNvSpPr>
              <p:nvPr/>
            </p:nvSpPr>
            <p:spPr bwMode="auto">
              <a:xfrm>
                <a:off x="3676" y="2107"/>
                <a:ext cx="52" cy="236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Rectangle 61"/>
              <p:cNvSpPr>
                <a:spLocks noChangeArrowheads="1"/>
              </p:cNvSpPr>
              <p:nvPr/>
            </p:nvSpPr>
            <p:spPr bwMode="auto">
              <a:xfrm>
                <a:off x="3816" y="1950"/>
                <a:ext cx="51" cy="393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Rectangle 62"/>
              <p:cNvSpPr>
                <a:spLocks noChangeArrowheads="1"/>
              </p:cNvSpPr>
              <p:nvPr/>
            </p:nvSpPr>
            <p:spPr bwMode="auto">
              <a:xfrm>
                <a:off x="3956" y="2236"/>
                <a:ext cx="51" cy="107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9" name="Group 65"/>
            <p:cNvGrpSpPr>
              <a:grpSpLocks noChangeAspect="1"/>
            </p:cNvGrpSpPr>
            <p:nvPr/>
          </p:nvGrpSpPr>
          <p:grpSpPr bwMode="auto">
            <a:xfrm>
              <a:off x="9012550" y="4989845"/>
              <a:ext cx="504000" cy="369333"/>
              <a:chOff x="5941" y="2226"/>
              <a:chExt cx="756" cy="554"/>
            </a:xfrm>
          </p:grpSpPr>
          <p:sp>
            <p:nvSpPr>
              <p:cNvPr id="105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5941" y="2226"/>
                <a:ext cx="756" cy="554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6"/>
              <p:cNvSpPr>
                <a:spLocks/>
              </p:cNvSpPr>
              <p:nvPr/>
            </p:nvSpPr>
            <p:spPr bwMode="auto">
              <a:xfrm>
                <a:off x="5984" y="2713"/>
                <a:ext cx="670" cy="31"/>
              </a:xfrm>
              <a:custGeom>
                <a:avLst/>
                <a:gdLst>
                  <a:gd name="T0" fmla="*/ 0 w 670"/>
                  <a:gd name="T1" fmla="*/ 31 h 31"/>
                  <a:gd name="T2" fmla="*/ 537 w 670"/>
                  <a:gd name="T3" fmla="*/ 31 h 31"/>
                  <a:gd name="T4" fmla="*/ 670 w 670"/>
                  <a:gd name="T5" fmla="*/ 31 h 31"/>
                  <a:gd name="T6" fmla="*/ 670 w 670"/>
                  <a:gd name="T7" fmla="*/ 0 h 31"/>
                  <a:gd name="T8" fmla="*/ 0 w 670"/>
                  <a:gd name="T9" fmla="*/ 0 h 31"/>
                  <a:gd name="T10" fmla="*/ 0 w 670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0" h="31">
                    <a:moveTo>
                      <a:pt x="0" y="31"/>
                    </a:moveTo>
                    <a:lnTo>
                      <a:pt x="537" y="31"/>
                    </a:lnTo>
                    <a:lnTo>
                      <a:pt x="670" y="31"/>
                    </a:lnTo>
                    <a:lnTo>
                      <a:pt x="670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8"/>
              <p:cNvSpPr>
                <a:spLocks noEditPoints="1"/>
              </p:cNvSpPr>
              <p:nvPr/>
            </p:nvSpPr>
            <p:spPr bwMode="auto">
              <a:xfrm>
                <a:off x="6038" y="2301"/>
                <a:ext cx="30" cy="27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1 h 21"/>
                  <a:gd name="T8" fmla="*/ 10 w 21"/>
                  <a:gd name="T9" fmla="*/ 21 h 21"/>
                  <a:gd name="T10" fmla="*/ 10 w 21"/>
                  <a:gd name="T11" fmla="*/ 9 h 21"/>
                  <a:gd name="T12" fmla="*/ 9 w 21"/>
                  <a:gd name="T13" fmla="*/ 11 h 21"/>
                  <a:gd name="T14" fmla="*/ 10 w 21"/>
                  <a:gd name="T15" fmla="*/ 12 h 21"/>
                  <a:gd name="T16" fmla="*/ 12 w 21"/>
                  <a:gd name="T17" fmla="*/ 11 h 21"/>
                  <a:gd name="T18" fmla="*/ 10 w 21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1" y="5"/>
                      <a:pt x="21" y="11"/>
                    </a:cubicBezTo>
                    <a:cubicBezTo>
                      <a:pt x="21" y="16"/>
                      <a:pt x="16" y="21"/>
                      <a:pt x="10" y="21"/>
                    </a:cubicBezTo>
                    <a:close/>
                    <a:moveTo>
                      <a:pt x="10" y="9"/>
                    </a:moveTo>
                    <a:cubicBezTo>
                      <a:pt x="9" y="9"/>
                      <a:pt x="9" y="10"/>
                      <a:pt x="9" y="11"/>
                    </a:cubicBezTo>
                    <a:cubicBezTo>
                      <a:pt x="9" y="11"/>
                      <a:pt x="9" y="12"/>
                      <a:pt x="10" y="12"/>
                    </a:cubicBezTo>
                    <a:cubicBezTo>
                      <a:pt x="11" y="12"/>
                      <a:pt x="12" y="11"/>
                      <a:pt x="12" y="11"/>
                    </a:cubicBezTo>
                    <a:cubicBezTo>
                      <a:pt x="12" y="10"/>
                      <a:pt x="11" y="9"/>
                      <a:pt x="10" y="9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9"/>
              <p:cNvSpPr>
                <a:spLocks noEditPoints="1"/>
              </p:cNvSpPr>
              <p:nvPr/>
            </p:nvSpPr>
            <p:spPr bwMode="auto">
              <a:xfrm>
                <a:off x="6110" y="2301"/>
                <a:ext cx="30" cy="27"/>
              </a:xfrm>
              <a:custGeom>
                <a:avLst/>
                <a:gdLst>
                  <a:gd name="T0" fmla="*/ 11 w 21"/>
                  <a:gd name="T1" fmla="*/ 21 h 21"/>
                  <a:gd name="T2" fmla="*/ 0 w 21"/>
                  <a:gd name="T3" fmla="*/ 11 h 21"/>
                  <a:gd name="T4" fmla="*/ 11 w 21"/>
                  <a:gd name="T5" fmla="*/ 0 h 21"/>
                  <a:gd name="T6" fmla="*/ 21 w 21"/>
                  <a:gd name="T7" fmla="*/ 11 h 21"/>
                  <a:gd name="T8" fmla="*/ 11 w 21"/>
                  <a:gd name="T9" fmla="*/ 21 h 21"/>
                  <a:gd name="T10" fmla="*/ 11 w 21"/>
                  <a:gd name="T11" fmla="*/ 9 h 21"/>
                  <a:gd name="T12" fmla="*/ 9 w 21"/>
                  <a:gd name="T13" fmla="*/ 11 h 21"/>
                  <a:gd name="T14" fmla="*/ 11 w 21"/>
                  <a:gd name="T15" fmla="*/ 12 h 21"/>
                  <a:gd name="T16" fmla="*/ 12 w 21"/>
                  <a:gd name="T17" fmla="*/ 11 h 21"/>
                  <a:gd name="T18" fmla="*/ 11 w 21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21"/>
                    </a:move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6"/>
                      <a:pt x="17" y="21"/>
                      <a:pt x="11" y="21"/>
                    </a:cubicBezTo>
                    <a:close/>
                    <a:moveTo>
                      <a:pt x="11" y="9"/>
                    </a:moveTo>
                    <a:cubicBezTo>
                      <a:pt x="10" y="9"/>
                      <a:pt x="9" y="10"/>
                      <a:pt x="9" y="11"/>
                    </a:cubicBezTo>
                    <a:cubicBezTo>
                      <a:pt x="9" y="11"/>
                      <a:pt x="10" y="12"/>
                      <a:pt x="11" y="12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2" y="10"/>
                      <a:pt x="12" y="9"/>
                      <a:pt x="11" y="9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70"/>
              <p:cNvSpPr>
                <a:spLocks noEditPoints="1"/>
              </p:cNvSpPr>
              <p:nvPr/>
            </p:nvSpPr>
            <p:spPr bwMode="auto">
              <a:xfrm>
                <a:off x="6184" y="2301"/>
                <a:ext cx="30" cy="27"/>
              </a:xfrm>
              <a:custGeom>
                <a:avLst/>
                <a:gdLst>
                  <a:gd name="T0" fmla="*/ 11 w 21"/>
                  <a:gd name="T1" fmla="*/ 21 h 21"/>
                  <a:gd name="T2" fmla="*/ 0 w 21"/>
                  <a:gd name="T3" fmla="*/ 11 h 21"/>
                  <a:gd name="T4" fmla="*/ 11 w 21"/>
                  <a:gd name="T5" fmla="*/ 0 h 21"/>
                  <a:gd name="T6" fmla="*/ 21 w 21"/>
                  <a:gd name="T7" fmla="*/ 11 h 21"/>
                  <a:gd name="T8" fmla="*/ 11 w 21"/>
                  <a:gd name="T9" fmla="*/ 21 h 21"/>
                  <a:gd name="T10" fmla="*/ 11 w 21"/>
                  <a:gd name="T11" fmla="*/ 9 h 21"/>
                  <a:gd name="T12" fmla="*/ 9 w 21"/>
                  <a:gd name="T13" fmla="*/ 11 h 21"/>
                  <a:gd name="T14" fmla="*/ 11 w 21"/>
                  <a:gd name="T15" fmla="*/ 12 h 21"/>
                  <a:gd name="T16" fmla="*/ 12 w 21"/>
                  <a:gd name="T17" fmla="*/ 11 h 21"/>
                  <a:gd name="T18" fmla="*/ 11 w 21"/>
                  <a:gd name="T1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1" y="21"/>
                    </a:move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cubicBezTo>
                      <a:pt x="21" y="16"/>
                      <a:pt x="16" y="21"/>
                      <a:pt x="11" y="21"/>
                    </a:cubicBezTo>
                    <a:close/>
                    <a:moveTo>
                      <a:pt x="11" y="9"/>
                    </a:moveTo>
                    <a:cubicBezTo>
                      <a:pt x="10" y="9"/>
                      <a:pt x="9" y="10"/>
                      <a:pt x="9" y="11"/>
                    </a:cubicBezTo>
                    <a:cubicBezTo>
                      <a:pt x="9" y="11"/>
                      <a:pt x="10" y="12"/>
                      <a:pt x="11" y="12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2" y="10"/>
                      <a:pt x="12" y="9"/>
                      <a:pt x="11" y="9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6286" y="2306"/>
                <a:ext cx="17" cy="17"/>
              </a:xfrm>
              <a:custGeom>
                <a:avLst/>
                <a:gdLst>
                  <a:gd name="T0" fmla="*/ 6 w 12"/>
                  <a:gd name="T1" fmla="*/ 13 h 13"/>
                  <a:gd name="T2" fmla="*/ 2 w 12"/>
                  <a:gd name="T3" fmla="*/ 11 h 13"/>
                  <a:gd name="T4" fmla="*/ 0 w 12"/>
                  <a:gd name="T5" fmla="*/ 7 h 13"/>
                  <a:gd name="T6" fmla="*/ 2 w 12"/>
                  <a:gd name="T7" fmla="*/ 2 h 13"/>
                  <a:gd name="T8" fmla="*/ 10 w 12"/>
                  <a:gd name="T9" fmla="*/ 2 h 13"/>
                  <a:gd name="T10" fmla="*/ 12 w 12"/>
                  <a:gd name="T11" fmla="*/ 7 h 13"/>
                  <a:gd name="T12" fmla="*/ 10 w 12"/>
                  <a:gd name="T13" fmla="*/ 11 h 13"/>
                  <a:gd name="T14" fmla="*/ 6 w 12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5" y="13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8"/>
                      <a:pt x="11" y="10"/>
                      <a:pt x="10" y="11"/>
                    </a:cubicBezTo>
                    <a:cubicBezTo>
                      <a:pt x="9" y="12"/>
                      <a:pt x="8" y="13"/>
                      <a:pt x="6" y="1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72"/>
              <p:cNvSpPr>
                <a:spLocks noEditPoints="1"/>
              </p:cNvSpPr>
              <p:nvPr/>
            </p:nvSpPr>
            <p:spPr bwMode="auto">
              <a:xfrm>
                <a:off x="6323" y="2308"/>
                <a:ext cx="240" cy="15"/>
              </a:xfrm>
              <a:custGeom>
                <a:avLst/>
                <a:gdLst>
                  <a:gd name="T0" fmla="*/ 157 w 169"/>
                  <a:gd name="T1" fmla="*/ 6 h 12"/>
                  <a:gd name="T2" fmla="*/ 163 w 169"/>
                  <a:gd name="T3" fmla="*/ 0 h 12"/>
                  <a:gd name="T4" fmla="*/ 163 w 169"/>
                  <a:gd name="T5" fmla="*/ 0 h 12"/>
                  <a:gd name="T6" fmla="*/ 169 w 169"/>
                  <a:gd name="T7" fmla="*/ 6 h 12"/>
                  <a:gd name="T8" fmla="*/ 169 w 169"/>
                  <a:gd name="T9" fmla="*/ 6 h 12"/>
                  <a:gd name="T10" fmla="*/ 163 w 169"/>
                  <a:gd name="T11" fmla="*/ 12 h 12"/>
                  <a:gd name="T12" fmla="*/ 163 w 169"/>
                  <a:gd name="T13" fmla="*/ 12 h 12"/>
                  <a:gd name="T14" fmla="*/ 157 w 169"/>
                  <a:gd name="T15" fmla="*/ 6 h 12"/>
                  <a:gd name="T16" fmla="*/ 131 w 169"/>
                  <a:gd name="T17" fmla="*/ 6 h 12"/>
                  <a:gd name="T18" fmla="*/ 137 w 169"/>
                  <a:gd name="T19" fmla="*/ 0 h 12"/>
                  <a:gd name="T20" fmla="*/ 137 w 169"/>
                  <a:gd name="T21" fmla="*/ 0 h 12"/>
                  <a:gd name="T22" fmla="*/ 143 w 169"/>
                  <a:gd name="T23" fmla="*/ 6 h 12"/>
                  <a:gd name="T24" fmla="*/ 143 w 169"/>
                  <a:gd name="T25" fmla="*/ 6 h 12"/>
                  <a:gd name="T26" fmla="*/ 137 w 169"/>
                  <a:gd name="T27" fmla="*/ 12 h 12"/>
                  <a:gd name="T28" fmla="*/ 137 w 169"/>
                  <a:gd name="T29" fmla="*/ 12 h 12"/>
                  <a:gd name="T30" fmla="*/ 131 w 169"/>
                  <a:gd name="T31" fmla="*/ 6 h 12"/>
                  <a:gd name="T32" fmla="*/ 105 w 169"/>
                  <a:gd name="T33" fmla="*/ 6 h 12"/>
                  <a:gd name="T34" fmla="*/ 111 w 169"/>
                  <a:gd name="T35" fmla="*/ 0 h 12"/>
                  <a:gd name="T36" fmla="*/ 111 w 169"/>
                  <a:gd name="T37" fmla="*/ 0 h 12"/>
                  <a:gd name="T38" fmla="*/ 117 w 169"/>
                  <a:gd name="T39" fmla="*/ 6 h 12"/>
                  <a:gd name="T40" fmla="*/ 117 w 169"/>
                  <a:gd name="T41" fmla="*/ 6 h 12"/>
                  <a:gd name="T42" fmla="*/ 111 w 169"/>
                  <a:gd name="T43" fmla="*/ 12 h 12"/>
                  <a:gd name="T44" fmla="*/ 111 w 169"/>
                  <a:gd name="T45" fmla="*/ 12 h 12"/>
                  <a:gd name="T46" fmla="*/ 105 w 169"/>
                  <a:gd name="T47" fmla="*/ 6 h 12"/>
                  <a:gd name="T48" fmla="*/ 79 w 169"/>
                  <a:gd name="T49" fmla="*/ 6 h 12"/>
                  <a:gd name="T50" fmla="*/ 85 w 169"/>
                  <a:gd name="T51" fmla="*/ 0 h 12"/>
                  <a:gd name="T52" fmla="*/ 85 w 169"/>
                  <a:gd name="T53" fmla="*/ 0 h 12"/>
                  <a:gd name="T54" fmla="*/ 91 w 169"/>
                  <a:gd name="T55" fmla="*/ 6 h 12"/>
                  <a:gd name="T56" fmla="*/ 91 w 169"/>
                  <a:gd name="T57" fmla="*/ 6 h 12"/>
                  <a:gd name="T58" fmla="*/ 85 w 169"/>
                  <a:gd name="T59" fmla="*/ 12 h 12"/>
                  <a:gd name="T60" fmla="*/ 85 w 169"/>
                  <a:gd name="T61" fmla="*/ 12 h 12"/>
                  <a:gd name="T62" fmla="*/ 79 w 169"/>
                  <a:gd name="T63" fmla="*/ 6 h 12"/>
                  <a:gd name="T64" fmla="*/ 53 w 169"/>
                  <a:gd name="T65" fmla="*/ 6 h 12"/>
                  <a:gd name="T66" fmla="*/ 59 w 169"/>
                  <a:gd name="T67" fmla="*/ 0 h 12"/>
                  <a:gd name="T68" fmla="*/ 59 w 169"/>
                  <a:gd name="T69" fmla="*/ 0 h 12"/>
                  <a:gd name="T70" fmla="*/ 65 w 169"/>
                  <a:gd name="T71" fmla="*/ 6 h 12"/>
                  <a:gd name="T72" fmla="*/ 65 w 169"/>
                  <a:gd name="T73" fmla="*/ 6 h 12"/>
                  <a:gd name="T74" fmla="*/ 59 w 169"/>
                  <a:gd name="T75" fmla="*/ 12 h 12"/>
                  <a:gd name="T76" fmla="*/ 59 w 169"/>
                  <a:gd name="T77" fmla="*/ 12 h 12"/>
                  <a:gd name="T78" fmla="*/ 53 w 169"/>
                  <a:gd name="T79" fmla="*/ 6 h 12"/>
                  <a:gd name="T80" fmla="*/ 26 w 169"/>
                  <a:gd name="T81" fmla="*/ 6 h 12"/>
                  <a:gd name="T82" fmla="*/ 32 w 169"/>
                  <a:gd name="T83" fmla="*/ 0 h 12"/>
                  <a:gd name="T84" fmla="*/ 32 w 169"/>
                  <a:gd name="T85" fmla="*/ 0 h 12"/>
                  <a:gd name="T86" fmla="*/ 38 w 169"/>
                  <a:gd name="T87" fmla="*/ 6 h 12"/>
                  <a:gd name="T88" fmla="*/ 38 w 169"/>
                  <a:gd name="T89" fmla="*/ 6 h 12"/>
                  <a:gd name="T90" fmla="*/ 32 w 169"/>
                  <a:gd name="T91" fmla="*/ 12 h 12"/>
                  <a:gd name="T92" fmla="*/ 32 w 169"/>
                  <a:gd name="T93" fmla="*/ 12 h 12"/>
                  <a:gd name="T94" fmla="*/ 26 w 169"/>
                  <a:gd name="T95" fmla="*/ 6 h 12"/>
                  <a:gd name="T96" fmla="*/ 0 w 169"/>
                  <a:gd name="T97" fmla="*/ 6 h 12"/>
                  <a:gd name="T98" fmla="*/ 6 w 169"/>
                  <a:gd name="T99" fmla="*/ 0 h 12"/>
                  <a:gd name="T100" fmla="*/ 6 w 169"/>
                  <a:gd name="T101" fmla="*/ 0 h 12"/>
                  <a:gd name="T102" fmla="*/ 12 w 169"/>
                  <a:gd name="T103" fmla="*/ 6 h 12"/>
                  <a:gd name="T104" fmla="*/ 12 w 169"/>
                  <a:gd name="T105" fmla="*/ 6 h 12"/>
                  <a:gd name="T106" fmla="*/ 6 w 169"/>
                  <a:gd name="T107" fmla="*/ 12 h 12"/>
                  <a:gd name="T108" fmla="*/ 6 w 169"/>
                  <a:gd name="T109" fmla="*/ 12 h 12"/>
                  <a:gd name="T110" fmla="*/ 0 w 169"/>
                  <a:gd name="T1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" h="12">
                    <a:moveTo>
                      <a:pt x="157" y="6"/>
                    </a:moveTo>
                    <a:cubicBezTo>
                      <a:pt x="157" y="2"/>
                      <a:pt x="160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7" y="0"/>
                      <a:pt x="169" y="2"/>
                      <a:pt x="169" y="6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69" y="9"/>
                      <a:pt x="167" y="12"/>
                      <a:pt x="163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0" y="12"/>
                      <a:pt x="157" y="9"/>
                      <a:pt x="157" y="6"/>
                    </a:cubicBezTo>
                    <a:close/>
                    <a:moveTo>
                      <a:pt x="131" y="6"/>
                    </a:moveTo>
                    <a:cubicBezTo>
                      <a:pt x="131" y="2"/>
                      <a:pt x="134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1" y="0"/>
                      <a:pt x="143" y="2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9"/>
                      <a:pt x="141" y="12"/>
                      <a:pt x="137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4" y="12"/>
                      <a:pt x="131" y="9"/>
                      <a:pt x="131" y="6"/>
                    </a:cubicBezTo>
                    <a:close/>
                    <a:moveTo>
                      <a:pt x="105" y="6"/>
                    </a:moveTo>
                    <a:cubicBezTo>
                      <a:pt x="105" y="2"/>
                      <a:pt x="108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0"/>
                      <a:pt x="117" y="2"/>
                      <a:pt x="117" y="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7" y="9"/>
                      <a:pt x="114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08" y="12"/>
                      <a:pt x="105" y="9"/>
                      <a:pt x="105" y="6"/>
                    </a:cubicBezTo>
                    <a:close/>
                    <a:moveTo>
                      <a:pt x="79" y="6"/>
                    </a:moveTo>
                    <a:cubicBezTo>
                      <a:pt x="79" y="2"/>
                      <a:pt x="82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8" y="0"/>
                      <a:pt x="91" y="2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9"/>
                      <a:pt x="88" y="12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2" y="12"/>
                      <a:pt x="79" y="9"/>
                      <a:pt x="79" y="6"/>
                    </a:cubicBezTo>
                    <a:close/>
                    <a:moveTo>
                      <a:pt x="53" y="6"/>
                    </a:moveTo>
                    <a:cubicBezTo>
                      <a:pt x="53" y="2"/>
                      <a:pt x="55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5" y="2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9"/>
                      <a:pt x="62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2"/>
                      <a:pt x="53" y="9"/>
                      <a:pt x="53" y="6"/>
                    </a:cubicBezTo>
                    <a:close/>
                    <a:moveTo>
                      <a:pt x="26" y="6"/>
                    </a:moveTo>
                    <a:cubicBezTo>
                      <a:pt x="26" y="2"/>
                      <a:pt x="29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0"/>
                      <a:pt x="38" y="2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9"/>
                      <a:pt x="36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2"/>
                      <a:pt x="26" y="9"/>
                      <a:pt x="26" y="6"/>
                    </a:cubicBezTo>
                    <a:close/>
                    <a:moveTo>
                      <a:pt x="0" y="6"/>
                    </a:move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0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6585" y="2306"/>
                <a:ext cx="17" cy="17"/>
              </a:xfrm>
              <a:custGeom>
                <a:avLst/>
                <a:gdLst>
                  <a:gd name="T0" fmla="*/ 6 w 12"/>
                  <a:gd name="T1" fmla="*/ 13 h 13"/>
                  <a:gd name="T2" fmla="*/ 2 w 12"/>
                  <a:gd name="T3" fmla="*/ 11 h 13"/>
                  <a:gd name="T4" fmla="*/ 0 w 12"/>
                  <a:gd name="T5" fmla="*/ 7 h 13"/>
                  <a:gd name="T6" fmla="*/ 2 w 12"/>
                  <a:gd name="T7" fmla="*/ 2 h 13"/>
                  <a:gd name="T8" fmla="*/ 10 w 12"/>
                  <a:gd name="T9" fmla="*/ 2 h 13"/>
                  <a:gd name="T10" fmla="*/ 12 w 12"/>
                  <a:gd name="T11" fmla="*/ 7 h 13"/>
                  <a:gd name="T12" fmla="*/ 10 w 12"/>
                  <a:gd name="T13" fmla="*/ 11 h 13"/>
                  <a:gd name="T14" fmla="*/ 6 w 12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8"/>
                      <a:pt x="11" y="10"/>
                      <a:pt x="10" y="11"/>
                    </a:cubicBezTo>
                    <a:cubicBezTo>
                      <a:pt x="9" y="12"/>
                      <a:pt x="8" y="13"/>
                      <a:pt x="6" y="1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5941" y="2383"/>
                <a:ext cx="756" cy="60"/>
              </a:xfrm>
              <a:custGeom>
                <a:avLst/>
                <a:gdLst>
                  <a:gd name="T0" fmla="*/ 525 w 531"/>
                  <a:gd name="T1" fmla="*/ 12 h 12"/>
                  <a:gd name="T2" fmla="*/ 6 w 531"/>
                  <a:gd name="T3" fmla="*/ 12 h 12"/>
                  <a:gd name="T4" fmla="*/ 0 w 531"/>
                  <a:gd name="T5" fmla="*/ 6 h 12"/>
                  <a:gd name="T6" fmla="*/ 6 w 531"/>
                  <a:gd name="T7" fmla="*/ 0 h 12"/>
                  <a:gd name="T8" fmla="*/ 525 w 531"/>
                  <a:gd name="T9" fmla="*/ 0 h 12"/>
                  <a:gd name="T10" fmla="*/ 531 w 531"/>
                  <a:gd name="T11" fmla="*/ 6 h 12"/>
                  <a:gd name="T12" fmla="*/ 525 w 53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1" h="12">
                    <a:moveTo>
                      <a:pt x="52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529" y="0"/>
                      <a:pt x="531" y="3"/>
                      <a:pt x="531" y="6"/>
                    </a:cubicBezTo>
                    <a:cubicBezTo>
                      <a:pt x="531" y="9"/>
                      <a:pt x="529" y="12"/>
                      <a:pt x="525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6028" y="2491"/>
                <a:ext cx="100" cy="142"/>
              </a:xfrm>
              <a:custGeom>
                <a:avLst/>
                <a:gdLst>
                  <a:gd name="T0" fmla="*/ 0 w 100"/>
                  <a:gd name="T1" fmla="*/ 142 h 142"/>
                  <a:gd name="T2" fmla="*/ 0 w 100"/>
                  <a:gd name="T3" fmla="*/ 110 h 142"/>
                  <a:gd name="T4" fmla="*/ 64 w 100"/>
                  <a:gd name="T5" fmla="*/ 72 h 142"/>
                  <a:gd name="T6" fmla="*/ 0 w 100"/>
                  <a:gd name="T7" fmla="*/ 34 h 142"/>
                  <a:gd name="T8" fmla="*/ 0 w 100"/>
                  <a:gd name="T9" fmla="*/ 0 h 142"/>
                  <a:gd name="T10" fmla="*/ 100 w 100"/>
                  <a:gd name="T11" fmla="*/ 62 h 142"/>
                  <a:gd name="T12" fmla="*/ 100 w 100"/>
                  <a:gd name="T13" fmla="*/ 81 h 142"/>
                  <a:gd name="T14" fmla="*/ 0 w 100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42">
                    <a:moveTo>
                      <a:pt x="0" y="142"/>
                    </a:moveTo>
                    <a:lnTo>
                      <a:pt x="0" y="110"/>
                    </a:lnTo>
                    <a:lnTo>
                      <a:pt x="64" y="7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00" y="62"/>
                    </a:lnTo>
                    <a:lnTo>
                      <a:pt x="100" y="8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Rectangle 76"/>
              <p:cNvSpPr>
                <a:spLocks noChangeArrowheads="1"/>
              </p:cNvSpPr>
              <p:nvPr/>
            </p:nvSpPr>
            <p:spPr bwMode="auto">
              <a:xfrm>
                <a:off x="6160" y="2627"/>
                <a:ext cx="106" cy="26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893900" y="4714980"/>
              <a:ext cx="1118424" cy="42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8436260" y="5162413"/>
              <a:ext cx="5762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8436260" y="4280247"/>
              <a:ext cx="0" cy="8821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8436260" y="4280247"/>
              <a:ext cx="5762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Группа 93"/>
            <p:cNvGrpSpPr/>
            <p:nvPr/>
          </p:nvGrpSpPr>
          <p:grpSpPr>
            <a:xfrm>
              <a:off x="8564419" y="4138011"/>
              <a:ext cx="303606" cy="299101"/>
              <a:chOff x="4063275" y="3542290"/>
              <a:chExt cx="434541" cy="428093"/>
            </a:xfrm>
          </p:grpSpPr>
          <p:sp>
            <p:nvSpPr>
              <p:cNvPr id="103" name="Oval 12"/>
              <p:cNvSpPr>
                <a:spLocks noChangeArrowheads="1"/>
              </p:cNvSpPr>
              <p:nvPr/>
            </p:nvSpPr>
            <p:spPr bwMode="auto">
              <a:xfrm>
                <a:off x="4063275" y="3542290"/>
                <a:ext cx="434541" cy="42809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3"/>
              <p:cNvSpPr>
                <a:spLocks/>
              </p:cNvSpPr>
              <p:nvPr/>
            </p:nvSpPr>
            <p:spPr bwMode="auto">
              <a:xfrm>
                <a:off x="4188351" y="3685417"/>
                <a:ext cx="194705" cy="145706"/>
              </a:xfrm>
              <a:custGeom>
                <a:avLst/>
                <a:gdLst>
                  <a:gd name="T0" fmla="*/ 0 w 151"/>
                  <a:gd name="T1" fmla="*/ 63 h 113"/>
                  <a:gd name="T2" fmla="*/ 57 w 151"/>
                  <a:gd name="T3" fmla="*/ 113 h 113"/>
                  <a:gd name="T4" fmla="*/ 151 w 151"/>
                  <a:gd name="T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" h="113">
                    <a:moveTo>
                      <a:pt x="0" y="63"/>
                    </a:moveTo>
                    <a:lnTo>
                      <a:pt x="57" y="113"/>
                    </a:lnTo>
                    <a:lnTo>
                      <a:pt x="151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5" name="Группа 94"/>
            <p:cNvGrpSpPr/>
            <p:nvPr/>
          </p:nvGrpSpPr>
          <p:grpSpPr>
            <a:xfrm>
              <a:off x="8564419" y="5013176"/>
              <a:ext cx="303606" cy="299101"/>
              <a:chOff x="5389428" y="3297975"/>
              <a:chExt cx="434541" cy="428093"/>
            </a:xfrm>
          </p:grpSpPr>
          <p:sp>
            <p:nvSpPr>
              <p:cNvPr id="99" name="Oval 12"/>
              <p:cNvSpPr>
                <a:spLocks noChangeArrowheads="1"/>
              </p:cNvSpPr>
              <p:nvPr/>
            </p:nvSpPr>
            <p:spPr bwMode="auto">
              <a:xfrm>
                <a:off x="5389428" y="3297975"/>
                <a:ext cx="434541" cy="42809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5480698" y="3386021"/>
                <a:ext cx="252000" cy="252000"/>
                <a:chOff x="5658929" y="2978873"/>
                <a:chExt cx="325084" cy="325084"/>
              </a:xfrm>
            </p:grpSpPr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rot="2700000">
                  <a:off x="5658929" y="3141415"/>
                  <a:ext cx="325084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rot="18900000" flipH="1">
                  <a:off x="5658929" y="3141415"/>
                  <a:ext cx="325084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96" name="Группа 95"/>
            <p:cNvGrpSpPr/>
            <p:nvPr/>
          </p:nvGrpSpPr>
          <p:grpSpPr>
            <a:xfrm>
              <a:off x="8564419" y="4562053"/>
              <a:ext cx="303606" cy="299101"/>
              <a:chOff x="4063275" y="3542290"/>
              <a:chExt cx="434541" cy="428093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063275" y="3542290"/>
                <a:ext cx="434541" cy="42809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3"/>
              <p:cNvSpPr>
                <a:spLocks/>
              </p:cNvSpPr>
              <p:nvPr/>
            </p:nvSpPr>
            <p:spPr bwMode="auto">
              <a:xfrm>
                <a:off x="4188351" y="3685417"/>
                <a:ext cx="194705" cy="145706"/>
              </a:xfrm>
              <a:custGeom>
                <a:avLst/>
                <a:gdLst>
                  <a:gd name="T0" fmla="*/ 0 w 151"/>
                  <a:gd name="T1" fmla="*/ 63 h 113"/>
                  <a:gd name="T2" fmla="*/ 57 w 151"/>
                  <a:gd name="T3" fmla="*/ 113 h 113"/>
                  <a:gd name="T4" fmla="*/ 151 w 151"/>
                  <a:gd name="T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" h="113">
                    <a:moveTo>
                      <a:pt x="0" y="63"/>
                    </a:moveTo>
                    <a:lnTo>
                      <a:pt x="57" y="113"/>
                    </a:lnTo>
                    <a:lnTo>
                      <a:pt x="151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7" name="Прямоугольник 136"/>
          <p:cNvSpPr/>
          <p:nvPr/>
        </p:nvSpPr>
        <p:spPr bwMode="auto">
          <a:xfrm>
            <a:off x="5384714" y="4251607"/>
            <a:ext cx="3907298" cy="13287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r>
              <a:rPr lang="ru-RU" sz="1400" dirty="0">
                <a:solidFill>
                  <a:schemeClr val="accent1"/>
                </a:solidFill>
              </a:rPr>
              <a:t>Контролям присвоена критичность </a:t>
            </a:r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ru-RU" sz="1400" dirty="0">
                <a:solidFill>
                  <a:schemeClr val="accent1"/>
                </a:solidFill>
              </a:rPr>
              <a:t>1;2;3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  <a:endParaRPr lang="ru-RU" sz="1400" dirty="0">
              <a:solidFill>
                <a:schemeClr val="accent1"/>
              </a:solidFill>
            </a:endParaRPr>
          </a:p>
          <a:p>
            <a:r>
              <a:rPr lang="ru-RU" sz="1400" dirty="0" smtClean="0">
                <a:solidFill>
                  <a:schemeClr val="accent1"/>
                </a:solidFill>
              </a:rPr>
              <a:t>Оценка выполнения каждого контроля </a:t>
            </a:r>
            <a:r>
              <a:rPr lang="en-US" sz="1400" dirty="0" smtClean="0">
                <a:solidFill>
                  <a:schemeClr val="accent1"/>
                </a:solidFill>
              </a:rPr>
              <a:t>{</a:t>
            </a:r>
            <a:r>
              <a:rPr lang="ru-RU" sz="1400" dirty="0" smtClean="0">
                <a:solidFill>
                  <a:schemeClr val="accent1"/>
                </a:solidFill>
              </a:rPr>
              <a:t>0-1</a:t>
            </a:r>
            <a:r>
              <a:rPr lang="en-US" sz="1400" dirty="0" smtClean="0">
                <a:solidFill>
                  <a:schemeClr val="accent1"/>
                </a:solidFill>
              </a:rPr>
              <a:t>}</a:t>
            </a:r>
            <a:endParaRPr lang="ru-RU" sz="1400" dirty="0" smtClean="0">
              <a:solidFill>
                <a:schemeClr val="accent1"/>
              </a:solidFill>
            </a:endParaRPr>
          </a:p>
          <a:p>
            <a:r>
              <a:rPr lang="ru-RU" sz="1400" b="1" dirty="0" smtClean="0">
                <a:solidFill>
                  <a:schemeClr val="accent1"/>
                </a:solidFill>
              </a:rPr>
              <a:t>˃ Уровень зрелости каждого процесса </a:t>
            </a:r>
            <a:r>
              <a:rPr lang="en-US" sz="1400" b="1" dirty="0" smtClean="0">
                <a:solidFill>
                  <a:schemeClr val="accent1"/>
                </a:solidFill>
              </a:rPr>
              <a:t>{</a:t>
            </a:r>
            <a:r>
              <a:rPr lang="ru-RU" sz="1400" b="1" dirty="0" smtClean="0">
                <a:solidFill>
                  <a:schemeClr val="accent1"/>
                </a:solidFill>
              </a:rPr>
              <a:t>0-5</a:t>
            </a:r>
            <a:r>
              <a:rPr lang="en-US" sz="1400" b="1" dirty="0" smtClean="0">
                <a:solidFill>
                  <a:schemeClr val="accent1"/>
                </a:solidFill>
              </a:rPr>
              <a:t>}</a:t>
            </a:r>
            <a:r>
              <a:rPr lang="ru-RU" sz="1400" b="1" dirty="0">
                <a:solidFill>
                  <a:schemeClr val="accent1"/>
                </a:solidFill>
              </a:rPr>
              <a:t>, </a:t>
            </a:r>
            <a:endParaRPr lang="ru-RU" sz="1400" b="1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accent1"/>
                </a:solidFill>
              </a:rPr>
              <a:t>где 0 – отсутствует</a:t>
            </a:r>
            <a:r>
              <a:rPr lang="ru-RU" sz="1200" dirty="0">
                <a:solidFill>
                  <a:schemeClr val="accent1"/>
                </a:solidFill>
              </a:rPr>
              <a:t>, …, 5 </a:t>
            </a:r>
            <a:r>
              <a:rPr lang="ru-RU" sz="1200" dirty="0" smtClean="0">
                <a:solidFill>
                  <a:schemeClr val="accent1"/>
                </a:solidFill>
              </a:rPr>
              <a:t>– оптимизированный</a:t>
            </a:r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ru-RU" sz="1200" b="1" dirty="0" smtClean="0">
                <a:solidFill>
                  <a:schemeClr val="accent1"/>
                </a:solidFill>
              </a:rPr>
              <a:t>С учетом оценок контролей технического обеспечения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7075372" y="2492266"/>
            <a:ext cx="1417376" cy="843123"/>
            <a:chOff x="7161843" y="2445724"/>
            <a:chExt cx="1417376" cy="843123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7392676" y="2445724"/>
              <a:ext cx="92365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 smtClean="0">
                  <a:solidFill>
                    <a:srgbClr val="00C3FF"/>
                  </a:solidFill>
                </a:rPr>
                <a:t>Реализация</a:t>
              </a:r>
              <a:endParaRPr lang="ru-RU" sz="1000" b="1" dirty="0">
                <a:solidFill>
                  <a:srgbClr val="00C3FF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7161843" y="2751952"/>
              <a:ext cx="141737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 smtClean="0">
                  <a:solidFill>
                    <a:srgbClr val="00C3FF"/>
                  </a:solidFill>
                </a:rPr>
                <a:t>Документирование</a:t>
              </a:r>
              <a:endParaRPr lang="ru-RU" sz="1000" b="1" dirty="0">
                <a:solidFill>
                  <a:srgbClr val="00C3FF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285275" y="3042626"/>
              <a:ext cx="115608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 smtClean="0">
                  <a:solidFill>
                    <a:srgbClr val="00C3FF"/>
                  </a:solidFill>
                </a:rPr>
                <a:t>Автоматизация</a:t>
              </a:r>
              <a:endParaRPr lang="ru-RU" sz="1000" b="1" dirty="0">
                <a:solidFill>
                  <a:srgbClr val="00C3FF"/>
                </a:solidFill>
              </a:endParaRPr>
            </a:p>
          </p:txBody>
        </p:sp>
      </p:grpSp>
      <p:grpSp>
        <p:nvGrpSpPr>
          <p:cNvPr id="143" name="Group 37"/>
          <p:cNvGrpSpPr>
            <a:grpSpLocks noChangeAspect="1"/>
          </p:cNvGrpSpPr>
          <p:nvPr/>
        </p:nvGrpSpPr>
        <p:grpSpPr bwMode="auto">
          <a:xfrm>
            <a:off x="9861396" y="2534356"/>
            <a:ext cx="995147" cy="977332"/>
            <a:chOff x="105" y="2015"/>
            <a:chExt cx="1620" cy="1591"/>
          </a:xfrm>
        </p:grpSpPr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105" y="2015"/>
              <a:ext cx="1620" cy="1591"/>
            </a:xfrm>
            <a:custGeom>
              <a:avLst/>
              <a:gdLst>
                <a:gd name="T0" fmla="*/ 289 w 786"/>
                <a:gd name="T1" fmla="*/ 582 h 786"/>
                <a:gd name="T2" fmla="*/ 108 w 786"/>
                <a:gd name="T3" fmla="*/ 763 h 786"/>
                <a:gd name="T4" fmla="*/ 23 w 786"/>
                <a:gd name="T5" fmla="*/ 763 h 786"/>
                <a:gd name="T6" fmla="*/ 23 w 786"/>
                <a:gd name="T7" fmla="*/ 763 h 786"/>
                <a:gd name="T8" fmla="*/ 23 w 786"/>
                <a:gd name="T9" fmla="*/ 679 h 786"/>
                <a:gd name="T10" fmla="*/ 204 w 786"/>
                <a:gd name="T11" fmla="*/ 498 h 786"/>
                <a:gd name="T12" fmla="*/ 149 w 786"/>
                <a:gd name="T13" fmla="*/ 319 h 786"/>
                <a:gd name="T14" fmla="*/ 468 w 786"/>
                <a:gd name="T15" fmla="*/ 0 h 786"/>
                <a:gd name="T16" fmla="*/ 786 w 786"/>
                <a:gd name="T17" fmla="*/ 319 h 786"/>
                <a:gd name="T18" fmla="*/ 468 w 786"/>
                <a:gd name="T19" fmla="*/ 637 h 786"/>
                <a:gd name="T20" fmla="*/ 289 w 786"/>
                <a:gd name="T21" fmla="*/ 58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6" h="786">
                  <a:moveTo>
                    <a:pt x="289" y="582"/>
                  </a:moveTo>
                  <a:cubicBezTo>
                    <a:pt x="108" y="763"/>
                    <a:pt x="108" y="763"/>
                    <a:pt x="108" y="763"/>
                  </a:cubicBezTo>
                  <a:cubicBezTo>
                    <a:pt x="84" y="786"/>
                    <a:pt x="47" y="786"/>
                    <a:pt x="23" y="763"/>
                  </a:cubicBezTo>
                  <a:cubicBezTo>
                    <a:pt x="23" y="763"/>
                    <a:pt x="23" y="763"/>
                    <a:pt x="23" y="763"/>
                  </a:cubicBezTo>
                  <a:cubicBezTo>
                    <a:pt x="0" y="740"/>
                    <a:pt x="0" y="702"/>
                    <a:pt x="23" y="679"/>
                  </a:cubicBezTo>
                  <a:cubicBezTo>
                    <a:pt x="204" y="498"/>
                    <a:pt x="204" y="498"/>
                    <a:pt x="204" y="498"/>
                  </a:cubicBezTo>
                  <a:cubicBezTo>
                    <a:pt x="170" y="447"/>
                    <a:pt x="149" y="385"/>
                    <a:pt x="149" y="319"/>
                  </a:cubicBezTo>
                  <a:cubicBezTo>
                    <a:pt x="149" y="143"/>
                    <a:pt x="292" y="0"/>
                    <a:pt x="468" y="0"/>
                  </a:cubicBezTo>
                  <a:cubicBezTo>
                    <a:pt x="643" y="0"/>
                    <a:pt x="786" y="143"/>
                    <a:pt x="786" y="319"/>
                  </a:cubicBezTo>
                  <a:cubicBezTo>
                    <a:pt x="786" y="495"/>
                    <a:pt x="643" y="637"/>
                    <a:pt x="468" y="637"/>
                  </a:cubicBezTo>
                  <a:cubicBezTo>
                    <a:pt x="401" y="637"/>
                    <a:pt x="340" y="617"/>
                    <a:pt x="289" y="582"/>
                  </a:cubicBez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Line 39"/>
            <p:cNvSpPr>
              <a:spLocks noChangeShapeType="1"/>
            </p:cNvSpPr>
            <p:nvPr/>
          </p:nvSpPr>
          <p:spPr bwMode="auto">
            <a:xfrm>
              <a:off x="526" y="3023"/>
              <a:ext cx="76" cy="7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969" y="2270"/>
              <a:ext cx="214" cy="702"/>
            </a:xfrm>
            <a:custGeom>
              <a:avLst/>
              <a:gdLst>
                <a:gd name="T0" fmla="*/ 0 w 214"/>
                <a:gd name="T1" fmla="*/ 702 h 702"/>
                <a:gd name="T2" fmla="*/ 0 w 214"/>
                <a:gd name="T3" fmla="*/ 0 h 702"/>
                <a:gd name="T4" fmla="*/ 214 w 214"/>
                <a:gd name="T5" fmla="*/ 0 h 702"/>
                <a:gd name="T6" fmla="*/ 214 w 214"/>
                <a:gd name="T7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702">
                  <a:moveTo>
                    <a:pt x="0" y="702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02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757" y="2503"/>
              <a:ext cx="212" cy="467"/>
            </a:xfrm>
            <a:custGeom>
              <a:avLst/>
              <a:gdLst>
                <a:gd name="T0" fmla="*/ 0 w 212"/>
                <a:gd name="T1" fmla="*/ 467 h 467"/>
                <a:gd name="T2" fmla="*/ 0 w 212"/>
                <a:gd name="T3" fmla="*/ 0 h 467"/>
                <a:gd name="T4" fmla="*/ 212 w 212"/>
                <a:gd name="T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467">
                  <a:moveTo>
                    <a:pt x="0" y="467"/>
                  </a:moveTo>
                  <a:lnTo>
                    <a:pt x="0" y="0"/>
                  </a:lnTo>
                  <a:lnTo>
                    <a:pt x="212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1183" y="2685"/>
              <a:ext cx="215" cy="285"/>
            </a:xfrm>
            <a:custGeom>
              <a:avLst/>
              <a:gdLst>
                <a:gd name="T0" fmla="*/ 0 w 215"/>
                <a:gd name="T1" fmla="*/ 0 h 285"/>
                <a:gd name="T2" fmla="*/ 215 w 215"/>
                <a:gd name="T3" fmla="*/ 0 h 285"/>
                <a:gd name="T4" fmla="*/ 215 w 215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285">
                  <a:moveTo>
                    <a:pt x="0" y="0"/>
                  </a:moveTo>
                  <a:lnTo>
                    <a:pt x="215" y="0"/>
                  </a:lnTo>
                  <a:lnTo>
                    <a:pt x="215" y="285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Rectangle 43"/>
            <p:cNvSpPr>
              <a:spLocks noChangeArrowheads="1"/>
            </p:cNvSpPr>
            <p:nvPr/>
          </p:nvSpPr>
          <p:spPr bwMode="auto">
            <a:xfrm>
              <a:off x="1035" y="2341"/>
              <a:ext cx="82" cy="561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Rectangle 44"/>
            <p:cNvSpPr>
              <a:spLocks noChangeArrowheads="1"/>
            </p:cNvSpPr>
            <p:nvPr/>
          </p:nvSpPr>
          <p:spPr bwMode="auto">
            <a:xfrm>
              <a:off x="823" y="2570"/>
              <a:ext cx="80" cy="332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45"/>
            <p:cNvSpPr>
              <a:spLocks noChangeArrowheads="1"/>
            </p:cNvSpPr>
            <p:nvPr/>
          </p:nvSpPr>
          <p:spPr bwMode="auto">
            <a:xfrm>
              <a:off x="1249" y="2756"/>
              <a:ext cx="81" cy="146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9502734" y="3474400"/>
            <a:ext cx="1859900" cy="4248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{</a:t>
            </a:r>
            <a:r>
              <a:rPr lang="ru-RU" sz="2400" b="1" dirty="0" smtClean="0">
                <a:solidFill>
                  <a:schemeClr val="accent1"/>
                </a:solidFill>
              </a:rPr>
              <a:t>0-1</a:t>
            </a:r>
            <a:r>
              <a:rPr lang="en-US" sz="2400" b="1" dirty="0" smtClean="0">
                <a:solidFill>
                  <a:schemeClr val="accent1"/>
                </a:solidFill>
              </a:rPr>
              <a:t>}</a:t>
            </a:r>
            <a:endParaRPr lang="ru-RU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63" y="306075"/>
            <a:ext cx="9828551" cy="964233"/>
          </a:xfrm>
        </p:spPr>
        <p:txBody>
          <a:bodyPr/>
          <a:lstStyle/>
          <a:p>
            <a:r>
              <a:rPr lang="ru-RU" dirty="0"/>
              <a:t>Какую методику использовать компаниям с разной зрелостью</a:t>
            </a:r>
          </a:p>
        </p:txBody>
      </p:sp>
      <p:grpSp>
        <p:nvGrpSpPr>
          <p:cNvPr id="145" name="Группа 144"/>
          <p:cNvGrpSpPr/>
          <p:nvPr/>
        </p:nvGrpSpPr>
        <p:grpSpPr>
          <a:xfrm>
            <a:off x="418575" y="1342931"/>
            <a:ext cx="2993498" cy="1230571"/>
            <a:chOff x="418575" y="1342931"/>
            <a:chExt cx="2993498" cy="123057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18575" y="1927171"/>
              <a:ext cx="29934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Компания, выстраивающая СМИБ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564963" y="1342931"/>
              <a:ext cx="700721" cy="554134"/>
              <a:chOff x="6969789" y="3852184"/>
              <a:chExt cx="1276514" cy="1031545"/>
            </a:xfrm>
          </p:grpSpPr>
          <p:grpSp>
            <p:nvGrpSpPr>
              <p:cNvPr id="48" name="Group 55">
                <a:extLst>
                  <a:ext uri="{FF2B5EF4-FFF2-40B4-BE49-F238E27FC236}">
                    <a16:creationId xmlns:a16="http://schemas.microsoft.com/office/drawing/2014/main" id="{5812A4F2-EC9D-4352-9E58-5ACF12180160}"/>
                  </a:ext>
                </a:extLst>
              </p:cNvPr>
              <p:cNvGrpSpPr/>
              <p:nvPr/>
            </p:nvGrpSpPr>
            <p:grpSpPr>
              <a:xfrm>
                <a:off x="7076833" y="3852184"/>
                <a:ext cx="1169470" cy="1031545"/>
                <a:chOff x="3801118" y="3753680"/>
                <a:chExt cx="813882" cy="717894"/>
              </a:xfrm>
            </p:grpSpPr>
            <p:sp>
              <p:nvSpPr>
                <p:cNvPr id="53" name="Freeform 205">
                  <a:extLst>
                    <a:ext uri="{FF2B5EF4-FFF2-40B4-BE49-F238E27FC236}">
                      <a16:creationId xmlns:a16="http://schemas.microsoft.com/office/drawing/2014/main" id="{855C9208-8B2B-4021-80A8-805692E60F4C}"/>
                    </a:ext>
                  </a:extLst>
                </p:cNvPr>
                <p:cNvSpPr/>
                <p:nvPr/>
              </p:nvSpPr>
              <p:spPr bwMode="gray">
                <a:xfrm>
                  <a:off x="3825246" y="3811859"/>
                  <a:ext cx="717953" cy="598665"/>
                </a:xfrm>
                <a:custGeom>
                  <a:avLst/>
                  <a:gdLst>
                    <a:gd name="connsiteX0" fmla="*/ 0 w 454819"/>
                    <a:gd name="connsiteY0" fmla="*/ 379249 h 379249"/>
                    <a:gd name="connsiteX1" fmla="*/ 242888 w 454819"/>
                    <a:gd name="connsiteY1" fmla="*/ 260186 h 379249"/>
                    <a:gd name="connsiteX2" fmla="*/ 297656 w 454819"/>
                    <a:gd name="connsiteY2" fmla="*/ 36349 h 379249"/>
                    <a:gd name="connsiteX3" fmla="*/ 454819 w 454819"/>
                    <a:gd name="connsiteY3" fmla="*/ 3011 h 379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819" h="379249">
                      <a:moveTo>
                        <a:pt x="0" y="379249"/>
                      </a:moveTo>
                      <a:cubicBezTo>
                        <a:pt x="96639" y="348292"/>
                        <a:pt x="193279" y="317336"/>
                        <a:pt x="242888" y="260186"/>
                      </a:cubicBezTo>
                      <a:cubicBezTo>
                        <a:pt x="292497" y="203036"/>
                        <a:pt x="262334" y="79211"/>
                        <a:pt x="297656" y="36349"/>
                      </a:cubicBezTo>
                      <a:cubicBezTo>
                        <a:pt x="332978" y="-6513"/>
                        <a:pt x="393898" y="-1751"/>
                        <a:pt x="454819" y="301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Oval 56">
                  <a:extLst>
                    <a:ext uri="{FF2B5EF4-FFF2-40B4-BE49-F238E27FC236}">
                      <a16:creationId xmlns:a16="http://schemas.microsoft.com/office/drawing/2014/main" id="{34AC067D-4407-4A76-A0E1-1697D84EB741}"/>
                    </a:ext>
                  </a:extLst>
                </p:cNvPr>
                <p:cNvSpPr/>
                <p:nvPr/>
              </p:nvSpPr>
              <p:spPr bwMode="gray">
                <a:xfrm>
                  <a:off x="3801118" y="4322660"/>
                  <a:ext cx="148914" cy="148914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55" name="Oval 57">
                  <a:extLst>
                    <a:ext uri="{FF2B5EF4-FFF2-40B4-BE49-F238E27FC236}">
                      <a16:creationId xmlns:a16="http://schemas.microsoft.com/office/drawing/2014/main" id="{EB8B444B-E3E6-4483-AC64-2D634F06429B}"/>
                    </a:ext>
                  </a:extLst>
                </p:cNvPr>
                <p:cNvSpPr/>
                <p:nvPr/>
              </p:nvSpPr>
              <p:spPr bwMode="gray">
                <a:xfrm>
                  <a:off x="4157822" y="4104097"/>
                  <a:ext cx="148914" cy="148914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56" name="Oval 58">
                  <a:extLst>
                    <a:ext uri="{FF2B5EF4-FFF2-40B4-BE49-F238E27FC236}">
                      <a16:creationId xmlns:a16="http://schemas.microsoft.com/office/drawing/2014/main" id="{EFF39D48-D13E-4D6E-8B83-99114988312B}"/>
                    </a:ext>
                  </a:extLst>
                </p:cNvPr>
                <p:cNvSpPr/>
                <p:nvPr/>
              </p:nvSpPr>
              <p:spPr bwMode="gray">
                <a:xfrm>
                  <a:off x="4466086" y="3753680"/>
                  <a:ext cx="148914" cy="148914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6969789" y="4011398"/>
                <a:ext cx="414695" cy="571822"/>
                <a:chOff x="2423020" y="1003569"/>
                <a:chExt cx="414695" cy="571822"/>
              </a:xfrm>
            </p:grpSpPr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>
                  <a:off x="2593075" y="1164674"/>
                  <a:ext cx="74585" cy="70608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2496611" y="1072188"/>
                  <a:ext cx="265524" cy="255580"/>
                </a:xfrm>
                <a:custGeom>
                  <a:avLst/>
                  <a:gdLst>
                    <a:gd name="T0" fmla="*/ 127 w 127"/>
                    <a:gd name="T1" fmla="*/ 59 h 127"/>
                    <a:gd name="T2" fmla="*/ 121 w 127"/>
                    <a:gd name="T3" fmla="*/ 53 h 127"/>
                    <a:gd name="T4" fmla="*/ 110 w 127"/>
                    <a:gd name="T5" fmla="*/ 38 h 127"/>
                    <a:gd name="T6" fmla="*/ 111 w 127"/>
                    <a:gd name="T7" fmla="*/ 31 h 127"/>
                    <a:gd name="T8" fmla="*/ 106 w 127"/>
                    <a:gd name="T9" fmla="*/ 16 h 127"/>
                    <a:gd name="T10" fmla="*/ 97 w 127"/>
                    <a:gd name="T11" fmla="*/ 16 h 127"/>
                    <a:gd name="T12" fmla="*/ 79 w 127"/>
                    <a:gd name="T13" fmla="*/ 13 h 127"/>
                    <a:gd name="T14" fmla="*/ 74 w 127"/>
                    <a:gd name="T15" fmla="*/ 6 h 127"/>
                    <a:gd name="T16" fmla="*/ 60 w 127"/>
                    <a:gd name="T17" fmla="*/ 0 h 127"/>
                    <a:gd name="T18" fmla="*/ 53 w 127"/>
                    <a:gd name="T19" fmla="*/ 6 h 127"/>
                    <a:gd name="T20" fmla="*/ 38 w 127"/>
                    <a:gd name="T21" fmla="*/ 17 h 127"/>
                    <a:gd name="T22" fmla="*/ 31 w 127"/>
                    <a:gd name="T23" fmla="*/ 16 h 127"/>
                    <a:gd name="T24" fmla="*/ 16 w 127"/>
                    <a:gd name="T25" fmla="*/ 21 h 127"/>
                    <a:gd name="T26" fmla="*/ 16 w 127"/>
                    <a:gd name="T27" fmla="*/ 31 h 127"/>
                    <a:gd name="T28" fmla="*/ 13 w 127"/>
                    <a:gd name="T29" fmla="*/ 48 h 127"/>
                    <a:gd name="T30" fmla="*/ 7 w 127"/>
                    <a:gd name="T31" fmla="*/ 53 h 127"/>
                    <a:gd name="T32" fmla="*/ 0 w 127"/>
                    <a:gd name="T33" fmla="*/ 67 h 127"/>
                    <a:gd name="T34" fmla="*/ 7 w 127"/>
                    <a:gd name="T35" fmla="*/ 74 h 127"/>
                    <a:gd name="T36" fmla="*/ 17 w 127"/>
                    <a:gd name="T37" fmla="*/ 89 h 127"/>
                    <a:gd name="T38" fmla="*/ 16 w 127"/>
                    <a:gd name="T39" fmla="*/ 96 h 127"/>
                    <a:gd name="T40" fmla="*/ 22 w 127"/>
                    <a:gd name="T41" fmla="*/ 111 h 127"/>
                    <a:gd name="T42" fmla="*/ 31 w 127"/>
                    <a:gd name="T43" fmla="*/ 111 h 127"/>
                    <a:gd name="T44" fmla="*/ 49 w 127"/>
                    <a:gd name="T45" fmla="*/ 114 h 127"/>
                    <a:gd name="T46" fmla="*/ 53 w 127"/>
                    <a:gd name="T47" fmla="*/ 120 h 127"/>
                    <a:gd name="T48" fmla="*/ 68 w 127"/>
                    <a:gd name="T49" fmla="*/ 127 h 127"/>
                    <a:gd name="T50" fmla="*/ 74 w 127"/>
                    <a:gd name="T51" fmla="*/ 120 h 127"/>
                    <a:gd name="T52" fmla="*/ 89 w 127"/>
                    <a:gd name="T53" fmla="*/ 110 h 127"/>
                    <a:gd name="T54" fmla="*/ 97 w 127"/>
                    <a:gd name="T55" fmla="*/ 111 h 127"/>
                    <a:gd name="T56" fmla="*/ 111 w 127"/>
                    <a:gd name="T57" fmla="*/ 105 h 127"/>
                    <a:gd name="T58" fmla="*/ 111 w 127"/>
                    <a:gd name="T59" fmla="*/ 96 h 127"/>
                    <a:gd name="T60" fmla="*/ 115 w 127"/>
                    <a:gd name="T61" fmla="*/ 78 h 127"/>
                    <a:gd name="T62" fmla="*/ 121 w 127"/>
                    <a:gd name="T63" fmla="*/ 7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7" h="127">
                      <a:moveTo>
                        <a:pt x="127" y="67"/>
                      </a:moveTo>
                      <a:cubicBezTo>
                        <a:pt x="127" y="59"/>
                        <a:pt x="127" y="59"/>
                        <a:pt x="127" y="59"/>
                      </a:cubicBezTo>
                      <a:cubicBezTo>
                        <a:pt x="127" y="56"/>
                        <a:pt x="124" y="53"/>
                        <a:pt x="121" y="53"/>
                      </a:cubicBezTo>
                      <a:cubicBezTo>
                        <a:pt x="121" y="53"/>
                        <a:pt x="121" y="53"/>
                        <a:pt x="121" y="53"/>
                      </a:cubicBezTo>
                      <a:cubicBezTo>
                        <a:pt x="118" y="53"/>
                        <a:pt x="115" y="51"/>
                        <a:pt x="115" y="48"/>
                      </a:cubicBezTo>
                      <a:cubicBezTo>
                        <a:pt x="114" y="45"/>
                        <a:pt x="112" y="41"/>
                        <a:pt x="110" y="38"/>
                      </a:cubicBezTo>
                      <a:cubicBezTo>
                        <a:pt x="109" y="36"/>
                        <a:pt x="109" y="33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4" y="28"/>
                        <a:pt x="114" y="24"/>
                        <a:pt x="111" y="21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3" y="13"/>
                        <a:pt x="99" y="13"/>
                        <a:pt x="97" y="16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5" y="18"/>
                        <a:pt x="92" y="18"/>
                        <a:pt x="89" y="17"/>
                      </a:cubicBezTo>
                      <a:cubicBezTo>
                        <a:pt x="86" y="15"/>
                        <a:pt x="82" y="14"/>
                        <a:pt x="79" y="13"/>
                      </a:cubicBezTo>
                      <a:cubicBezTo>
                        <a:pt x="76" y="12"/>
                        <a:pt x="74" y="9"/>
                        <a:pt x="74" y="6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3"/>
                        <a:pt x="71" y="0"/>
                        <a:pt x="68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6" y="0"/>
                        <a:pt x="53" y="3"/>
                        <a:pt x="53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9"/>
                        <a:pt x="51" y="12"/>
                        <a:pt x="49" y="13"/>
                      </a:cubicBezTo>
                      <a:cubicBezTo>
                        <a:pt x="45" y="14"/>
                        <a:pt x="42" y="15"/>
                        <a:pt x="38" y="17"/>
                      </a:cubicBezTo>
                      <a:cubicBezTo>
                        <a:pt x="36" y="18"/>
                        <a:pt x="33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28" y="13"/>
                        <a:pt x="24" y="13"/>
                        <a:pt x="22" y="16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4" y="24"/>
                        <a:pt x="14" y="28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8" y="33"/>
                        <a:pt x="19" y="36"/>
                        <a:pt x="17" y="38"/>
                      </a:cubicBezTo>
                      <a:cubicBezTo>
                        <a:pt x="15" y="41"/>
                        <a:pt x="14" y="45"/>
                        <a:pt x="13" y="48"/>
                      </a:cubicBezTo>
                      <a:cubicBezTo>
                        <a:pt x="12" y="51"/>
                        <a:pt x="10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3" y="53"/>
                        <a:pt x="0" y="56"/>
                        <a:pt x="0" y="59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1"/>
                        <a:pt x="3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10" y="74"/>
                        <a:pt x="12" y="76"/>
                        <a:pt x="13" y="78"/>
                      </a:cubicBezTo>
                      <a:cubicBezTo>
                        <a:pt x="14" y="82"/>
                        <a:pt x="15" y="85"/>
                        <a:pt x="17" y="89"/>
                      </a:cubicBezTo>
                      <a:cubicBezTo>
                        <a:pt x="19" y="91"/>
                        <a:pt x="18" y="94"/>
                        <a:pt x="16" y="96"/>
                      </a:cubicBezTo>
                      <a:cubicBezTo>
                        <a:pt x="16" y="96"/>
                        <a:pt x="16" y="96"/>
                        <a:pt x="16" y="96"/>
                      </a:cubicBezTo>
                      <a:cubicBezTo>
                        <a:pt x="14" y="99"/>
                        <a:pt x="14" y="103"/>
                        <a:pt x="16" y="105"/>
                      </a:cubicBezTo>
                      <a:cubicBezTo>
                        <a:pt x="22" y="111"/>
                        <a:pt x="22" y="111"/>
                        <a:pt x="22" y="111"/>
                      </a:cubicBezTo>
                      <a:cubicBezTo>
                        <a:pt x="24" y="114"/>
                        <a:pt x="28" y="114"/>
                        <a:pt x="31" y="1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3" y="109"/>
                        <a:pt x="36" y="109"/>
                        <a:pt x="38" y="110"/>
                      </a:cubicBezTo>
                      <a:cubicBezTo>
                        <a:pt x="42" y="112"/>
                        <a:pt x="45" y="113"/>
                        <a:pt x="49" y="114"/>
                      </a:cubicBezTo>
                      <a:cubicBezTo>
                        <a:pt x="51" y="115"/>
                        <a:pt x="53" y="118"/>
                        <a:pt x="53" y="120"/>
                      </a:cubicBezTo>
                      <a:cubicBezTo>
                        <a:pt x="53" y="120"/>
                        <a:pt x="53" y="120"/>
                        <a:pt x="53" y="120"/>
                      </a:cubicBezTo>
                      <a:cubicBezTo>
                        <a:pt x="53" y="124"/>
                        <a:pt x="56" y="127"/>
                        <a:pt x="60" y="127"/>
                      </a:cubicBezTo>
                      <a:cubicBezTo>
                        <a:pt x="68" y="127"/>
                        <a:pt x="68" y="127"/>
                        <a:pt x="68" y="127"/>
                      </a:cubicBezTo>
                      <a:cubicBezTo>
                        <a:pt x="71" y="127"/>
                        <a:pt x="74" y="124"/>
                        <a:pt x="74" y="120"/>
                      </a:cubicBezTo>
                      <a:cubicBezTo>
                        <a:pt x="74" y="120"/>
                        <a:pt x="74" y="120"/>
                        <a:pt x="74" y="120"/>
                      </a:cubicBezTo>
                      <a:cubicBezTo>
                        <a:pt x="74" y="118"/>
                        <a:pt x="76" y="115"/>
                        <a:pt x="79" y="114"/>
                      </a:cubicBezTo>
                      <a:cubicBezTo>
                        <a:pt x="82" y="113"/>
                        <a:pt x="86" y="112"/>
                        <a:pt x="89" y="110"/>
                      </a:cubicBezTo>
                      <a:cubicBezTo>
                        <a:pt x="92" y="109"/>
                        <a:pt x="95" y="109"/>
                        <a:pt x="97" y="111"/>
                      </a:cubicBezTo>
                      <a:cubicBezTo>
                        <a:pt x="97" y="111"/>
                        <a:pt x="97" y="111"/>
                        <a:pt x="97" y="111"/>
                      </a:cubicBezTo>
                      <a:cubicBezTo>
                        <a:pt x="99" y="114"/>
                        <a:pt x="103" y="114"/>
                        <a:pt x="106" y="111"/>
                      </a:cubicBezTo>
                      <a:cubicBezTo>
                        <a:pt x="111" y="105"/>
                        <a:pt x="111" y="105"/>
                        <a:pt x="111" y="105"/>
                      </a:cubicBezTo>
                      <a:cubicBezTo>
                        <a:pt x="114" y="103"/>
                        <a:pt x="114" y="99"/>
                        <a:pt x="111" y="96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09" y="94"/>
                        <a:pt x="109" y="91"/>
                        <a:pt x="110" y="89"/>
                      </a:cubicBezTo>
                      <a:cubicBezTo>
                        <a:pt x="112" y="85"/>
                        <a:pt x="114" y="82"/>
                        <a:pt x="115" y="78"/>
                      </a:cubicBezTo>
                      <a:cubicBezTo>
                        <a:pt x="115" y="76"/>
                        <a:pt x="118" y="74"/>
                        <a:pt x="121" y="74"/>
                      </a:cubicBezTo>
                      <a:cubicBezTo>
                        <a:pt x="121" y="74"/>
                        <a:pt x="121" y="74"/>
                        <a:pt x="121" y="74"/>
                      </a:cubicBezTo>
                      <a:cubicBezTo>
                        <a:pt x="124" y="74"/>
                        <a:pt x="127" y="71"/>
                        <a:pt x="127" y="67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2423020" y="1003569"/>
                  <a:ext cx="414695" cy="571822"/>
                </a:xfrm>
                <a:custGeom>
                  <a:avLst/>
                  <a:gdLst>
                    <a:gd name="T0" fmla="*/ 99 w 198"/>
                    <a:gd name="T1" fmla="*/ 0 h 284"/>
                    <a:gd name="T2" fmla="*/ 0 w 198"/>
                    <a:gd name="T3" fmla="*/ 99 h 284"/>
                    <a:gd name="T4" fmla="*/ 99 w 198"/>
                    <a:gd name="T5" fmla="*/ 284 h 284"/>
                    <a:gd name="T6" fmla="*/ 198 w 198"/>
                    <a:gd name="T7" fmla="*/ 99 h 284"/>
                    <a:gd name="T8" fmla="*/ 99 w 198"/>
                    <a:gd name="T9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" h="284">
                      <a:moveTo>
                        <a:pt x="99" y="0"/>
                      </a:moveTo>
                      <a:cubicBezTo>
                        <a:pt x="44" y="0"/>
                        <a:pt x="0" y="44"/>
                        <a:pt x="0" y="99"/>
                      </a:cubicBezTo>
                      <a:cubicBezTo>
                        <a:pt x="0" y="153"/>
                        <a:pt x="99" y="284"/>
                        <a:pt x="99" y="284"/>
                      </a:cubicBezTo>
                      <a:cubicBezTo>
                        <a:pt x="99" y="284"/>
                        <a:pt x="198" y="153"/>
                        <a:pt x="198" y="99"/>
                      </a:cubicBezTo>
                      <a:cubicBezTo>
                        <a:pt x="198" y="44"/>
                        <a:pt x="153" y="0"/>
                        <a:pt x="99" y="0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46" name="Группа 145"/>
          <p:cNvGrpSpPr/>
          <p:nvPr/>
        </p:nvGrpSpPr>
        <p:grpSpPr>
          <a:xfrm>
            <a:off x="4528919" y="1320404"/>
            <a:ext cx="3065710" cy="1253098"/>
            <a:chOff x="4528919" y="1320404"/>
            <a:chExt cx="3065710" cy="12530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28919" y="1927171"/>
              <a:ext cx="3065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/>
                  </a:solidFill>
                </a:rPr>
                <a:t>Компания </a:t>
              </a:r>
              <a:endParaRPr lang="ru-RU" b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со </a:t>
              </a:r>
              <a:r>
                <a:rPr lang="ru-RU" b="1" dirty="0">
                  <a:solidFill>
                    <a:schemeClr val="accent1"/>
                  </a:solidFill>
                </a:rPr>
                <a:t>зрелой СМИБ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5810168" y="1320404"/>
              <a:ext cx="641961" cy="606767"/>
              <a:chOff x="7076833" y="3754202"/>
              <a:chExt cx="1169470" cy="1129523"/>
            </a:xfrm>
          </p:grpSpPr>
          <p:grpSp>
            <p:nvGrpSpPr>
              <p:cNvPr id="58" name="Group 55">
                <a:extLst>
                  <a:ext uri="{FF2B5EF4-FFF2-40B4-BE49-F238E27FC236}">
                    <a16:creationId xmlns:a16="http://schemas.microsoft.com/office/drawing/2014/main" id="{5812A4F2-EC9D-4352-9E58-5ACF12180160}"/>
                  </a:ext>
                </a:extLst>
              </p:cNvPr>
              <p:cNvGrpSpPr/>
              <p:nvPr/>
            </p:nvGrpSpPr>
            <p:grpSpPr>
              <a:xfrm>
                <a:off x="7076833" y="3800531"/>
                <a:ext cx="1169470" cy="1083194"/>
                <a:chOff x="3801118" y="3717735"/>
                <a:chExt cx="813882" cy="753839"/>
              </a:xfrm>
            </p:grpSpPr>
            <p:sp>
              <p:nvSpPr>
                <p:cNvPr id="63" name="Freeform 205">
                  <a:extLst>
                    <a:ext uri="{FF2B5EF4-FFF2-40B4-BE49-F238E27FC236}">
                      <a16:creationId xmlns:a16="http://schemas.microsoft.com/office/drawing/2014/main" id="{855C9208-8B2B-4021-80A8-805692E60F4C}"/>
                    </a:ext>
                  </a:extLst>
                </p:cNvPr>
                <p:cNvSpPr/>
                <p:nvPr/>
              </p:nvSpPr>
              <p:spPr bwMode="gray">
                <a:xfrm rot="16899060" flipH="1">
                  <a:off x="3856100" y="3791631"/>
                  <a:ext cx="733649" cy="585858"/>
                </a:xfrm>
                <a:custGeom>
                  <a:avLst/>
                  <a:gdLst>
                    <a:gd name="connsiteX0" fmla="*/ 0 w 454819"/>
                    <a:gd name="connsiteY0" fmla="*/ 379249 h 379249"/>
                    <a:gd name="connsiteX1" fmla="*/ 242888 w 454819"/>
                    <a:gd name="connsiteY1" fmla="*/ 260186 h 379249"/>
                    <a:gd name="connsiteX2" fmla="*/ 297656 w 454819"/>
                    <a:gd name="connsiteY2" fmla="*/ 36349 h 379249"/>
                    <a:gd name="connsiteX3" fmla="*/ 454819 w 454819"/>
                    <a:gd name="connsiteY3" fmla="*/ 3011 h 379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4819" h="379249">
                      <a:moveTo>
                        <a:pt x="0" y="379249"/>
                      </a:moveTo>
                      <a:cubicBezTo>
                        <a:pt x="96639" y="348292"/>
                        <a:pt x="193279" y="317336"/>
                        <a:pt x="242888" y="260186"/>
                      </a:cubicBezTo>
                      <a:cubicBezTo>
                        <a:pt x="292497" y="203036"/>
                        <a:pt x="262334" y="79211"/>
                        <a:pt x="297656" y="36349"/>
                      </a:cubicBezTo>
                      <a:cubicBezTo>
                        <a:pt x="332978" y="-6513"/>
                        <a:pt x="393898" y="-1751"/>
                        <a:pt x="454819" y="301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ysDash"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Oval 56">
                  <a:extLst>
                    <a:ext uri="{FF2B5EF4-FFF2-40B4-BE49-F238E27FC236}">
                      <a16:creationId xmlns:a16="http://schemas.microsoft.com/office/drawing/2014/main" id="{34AC067D-4407-4A76-A0E1-1697D84EB741}"/>
                    </a:ext>
                  </a:extLst>
                </p:cNvPr>
                <p:cNvSpPr/>
                <p:nvPr/>
              </p:nvSpPr>
              <p:spPr bwMode="gray">
                <a:xfrm>
                  <a:off x="3801118" y="4322660"/>
                  <a:ext cx="148914" cy="148914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65" name="Oval 57">
                  <a:extLst>
                    <a:ext uri="{FF2B5EF4-FFF2-40B4-BE49-F238E27FC236}">
                      <a16:creationId xmlns:a16="http://schemas.microsoft.com/office/drawing/2014/main" id="{EB8B444B-E3E6-4483-AC64-2D634F06429B}"/>
                    </a:ext>
                  </a:extLst>
                </p:cNvPr>
                <p:cNvSpPr/>
                <p:nvPr/>
              </p:nvSpPr>
              <p:spPr bwMode="gray">
                <a:xfrm>
                  <a:off x="4157822" y="4104097"/>
                  <a:ext cx="148914" cy="148914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66" name="Oval 58">
                  <a:extLst>
                    <a:ext uri="{FF2B5EF4-FFF2-40B4-BE49-F238E27FC236}">
                      <a16:creationId xmlns:a16="http://schemas.microsoft.com/office/drawing/2014/main" id="{EFF39D48-D13E-4D6E-8B83-99114988312B}"/>
                    </a:ext>
                  </a:extLst>
                </p:cNvPr>
                <p:cNvSpPr/>
                <p:nvPr/>
              </p:nvSpPr>
              <p:spPr bwMode="gray">
                <a:xfrm>
                  <a:off x="4466086" y="3753680"/>
                  <a:ext cx="148914" cy="148914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</a:endParaRPr>
                </a:p>
              </p:txBody>
            </p:sp>
          </p:grpSp>
          <p:grpSp>
            <p:nvGrpSpPr>
              <p:cNvPr id="59" name="Группа 58"/>
              <p:cNvGrpSpPr/>
              <p:nvPr/>
            </p:nvGrpSpPr>
            <p:grpSpPr>
              <a:xfrm>
                <a:off x="7476574" y="3754202"/>
                <a:ext cx="414695" cy="571822"/>
                <a:chOff x="2929805" y="746373"/>
                <a:chExt cx="414695" cy="571822"/>
              </a:xfrm>
            </p:grpSpPr>
            <p:sp>
              <p:nvSpPr>
                <p:cNvPr id="60" name="Oval 18"/>
                <p:cNvSpPr>
                  <a:spLocks noChangeArrowheads="1"/>
                </p:cNvSpPr>
                <p:nvPr/>
              </p:nvSpPr>
              <p:spPr bwMode="auto">
                <a:xfrm>
                  <a:off x="3099860" y="907479"/>
                  <a:ext cx="74585" cy="70608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Freeform 19"/>
                <p:cNvSpPr>
                  <a:spLocks/>
                </p:cNvSpPr>
                <p:nvPr/>
              </p:nvSpPr>
              <p:spPr bwMode="auto">
                <a:xfrm>
                  <a:off x="3003397" y="814991"/>
                  <a:ext cx="265524" cy="255581"/>
                </a:xfrm>
                <a:custGeom>
                  <a:avLst/>
                  <a:gdLst>
                    <a:gd name="T0" fmla="*/ 127 w 127"/>
                    <a:gd name="T1" fmla="*/ 59 h 127"/>
                    <a:gd name="T2" fmla="*/ 121 w 127"/>
                    <a:gd name="T3" fmla="*/ 53 h 127"/>
                    <a:gd name="T4" fmla="*/ 110 w 127"/>
                    <a:gd name="T5" fmla="*/ 38 h 127"/>
                    <a:gd name="T6" fmla="*/ 111 w 127"/>
                    <a:gd name="T7" fmla="*/ 31 h 127"/>
                    <a:gd name="T8" fmla="*/ 106 w 127"/>
                    <a:gd name="T9" fmla="*/ 16 h 127"/>
                    <a:gd name="T10" fmla="*/ 97 w 127"/>
                    <a:gd name="T11" fmla="*/ 16 h 127"/>
                    <a:gd name="T12" fmla="*/ 79 w 127"/>
                    <a:gd name="T13" fmla="*/ 13 h 127"/>
                    <a:gd name="T14" fmla="*/ 74 w 127"/>
                    <a:gd name="T15" fmla="*/ 6 h 127"/>
                    <a:gd name="T16" fmla="*/ 60 w 127"/>
                    <a:gd name="T17" fmla="*/ 0 h 127"/>
                    <a:gd name="T18" fmla="*/ 53 w 127"/>
                    <a:gd name="T19" fmla="*/ 6 h 127"/>
                    <a:gd name="T20" fmla="*/ 38 w 127"/>
                    <a:gd name="T21" fmla="*/ 17 h 127"/>
                    <a:gd name="T22" fmla="*/ 31 w 127"/>
                    <a:gd name="T23" fmla="*/ 16 h 127"/>
                    <a:gd name="T24" fmla="*/ 16 w 127"/>
                    <a:gd name="T25" fmla="*/ 21 h 127"/>
                    <a:gd name="T26" fmla="*/ 16 w 127"/>
                    <a:gd name="T27" fmla="*/ 31 h 127"/>
                    <a:gd name="T28" fmla="*/ 13 w 127"/>
                    <a:gd name="T29" fmla="*/ 48 h 127"/>
                    <a:gd name="T30" fmla="*/ 7 w 127"/>
                    <a:gd name="T31" fmla="*/ 53 h 127"/>
                    <a:gd name="T32" fmla="*/ 0 w 127"/>
                    <a:gd name="T33" fmla="*/ 67 h 127"/>
                    <a:gd name="T34" fmla="*/ 7 w 127"/>
                    <a:gd name="T35" fmla="*/ 74 h 127"/>
                    <a:gd name="T36" fmla="*/ 17 w 127"/>
                    <a:gd name="T37" fmla="*/ 89 h 127"/>
                    <a:gd name="T38" fmla="*/ 16 w 127"/>
                    <a:gd name="T39" fmla="*/ 96 h 127"/>
                    <a:gd name="T40" fmla="*/ 22 w 127"/>
                    <a:gd name="T41" fmla="*/ 111 h 127"/>
                    <a:gd name="T42" fmla="*/ 31 w 127"/>
                    <a:gd name="T43" fmla="*/ 111 h 127"/>
                    <a:gd name="T44" fmla="*/ 49 w 127"/>
                    <a:gd name="T45" fmla="*/ 114 h 127"/>
                    <a:gd name="T46" fmla="*/ 53 w 127"/>
                    <a:gd name="T47" fmla="*/ 120 h 127"/>
                    <a:gd name="T48" fmla="*/ 68 w 127"/>
                    <a:gd name="T49" fmla="*/ 127 h 127"/>
                    <a:gd name="T50" fmla="*/ 74 w 127"/>
                    <a:gd name="T51" fmla="*/ 120 h 127"/>
                    <a:gd name="T52" fmla="*/ 89 w 127"/>
                    <a:gd name="T53" fmla="*/ 110 h 127"/>
                    <a:gd name="T54" fmla="*/ 97 w 127"/>
                    <a:gd name="T55" fmla="*/ 111 h 127"/>
                    <a:gd name="T56" fmla="*/ 111 w 127"/>
                    <a:gd name="T57" fmla="*/ 105 h 127"/>
                    <a:gd name="T58" fmla="*/ 111 w 127"/>
                    <a:gd name="T59" fmla="*/ 96 h 127"/>
                    <a:gd name="T60" fmla="*/ 115 w 127"/>
                    <a:gd name="T61" fmla="*/ 78 h 127"/>
                    <a:gd name="T62" fmla="*/ 121 w 127"/>
                    <a:gd name="T63" fmla="*/ 7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7" h="127">
                      <a:moveTo>
                        <a:pt x="127" y="67"/>
                      </a:moveTo>
                      <a:cubicBezTo>
                        <a:pt x="127" y="59"/>
                        <a:pt x="127" y="59"/>
                        <a:pt x="127" y="59"/>
                      </a:cubicBezTo>
                      <a:cubicBezTo>
                        <a:pt x="127" y="56"/>
                        <a:pt x="124" y="53"/>
                        <a:pt x="121" y="53"/>
                      </a:cubicBezTo>
                      <a:cubicBezTo>
                        <a:pt x="121" y="53"/>
                        <a:pt x="121" y="53"/>
                        <a:pt x="121" y="53"/>
                      </a:cubicBezTo>
                      <a:cubicBezTo>
                        <a:pt x="118" y="53"/>
                        <a:pt x="115" y="51"/>
                        <a:pt x="115" y="48"/>
                      </a:cubicBezTo>
                      <a:cubicBezTo>
                        <a:pt x="114" y="45"/>
                        <a:pt x="112" y="41"/>
                        <a:pt x="110" y="38"/>
                      </a:cubicBezTo>
                      <a:cubicBezTo>
                        <a:pt x="109" y="36"/>
                        <a:pt x="109" y="33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4" y="28"/>
                        <a:pt x="114" y="24"/>
                        <a:pt x="111" y="21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3" y="13"/>
                        <a:pt x="99" y="13"/>
                        <a:pt x="97" y="16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5" y="18"/>
                        <a:pt x="92" y="18"/>
                        <a:pt x="89" y="17"/>
                      </a:cubicBezTo>
                      <a:cubicBezTo>
                        <a:pt x="86" y="15"/>
                        <a:pt x="82" y="14"/>
                        <a:pt x="79" y="13"/>
                      </a:cubicBezTo>
                      <a:cubicBezTo>
                        <a:pt x="76" y="12"/>
                        <a:pt x="74" y="9"/>
                        <a:pt x="74" y="6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3"/>
                        <a:pt x="71" y="0"/>
                        <a:pt x="68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6" y="0"/>
                        <a:pt x="53" y="3"/>
                        <a:pt x="53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9"/>
                        <a:pt x="51" y="12"/>
                        <a:pt x="49" y="13"/>
                      </a:cubicBezTo>
                      <a:cubicBezTo>
                        <a:pt x="45" y="14"/>
                        <a:pt x="42" y="15"/>
                        <a:pt x="38" y="17"/>
                      </a:cubicBezTo>
                      <a:cubicBezTo>
                        <a:pt x="36" y="18"/>
                        <a:pt x="33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28" y="13"/>
                        <a:pt x="24" y="13"/>
                        <a:pt x="22" y="16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4" y="24"/>
                        <a:pt x="14" y="28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8" y="33"/>
                        <a:pt x="19" y="36"/>
                        <a:pt x="17" y="38"/>
                      </a:cubicBezTo>
                      <a:cubicBezTo>
                        <a:pt x="15" y="41"/>
                        <a:pt x="14" y="45"/>
                        <a:pt x="13" y="48"/>
                      </a:cubicBezTo>
                      <a:cubicBezTo>
                        <a:pt x="12" y="51"/>
                        <a:pt x="10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3" y="53"/>
                        <a:pt x="0" y="56"/>
                        <a:pt x="0" y="59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1"/>
                        <a:pt x="3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10" y="74"/>
                        <a:pt x="12" y="76"/>
                        <a:pt x="13" y="78"/>
                      </a:cubicBezTo>
                      <a:cubicBezTo>
                        <a:pt x="14" y="82"/>
                        <a:pt x="15" y="85"/>
                        <a:pt x="17" y="89"/>
                      </a:cubicBezTo>
                      <a:cubicBezTo>
                        <a:pt x="19" y="91"/>
                        <a:pt x="18" y="94"/>
                        <a:pt x="16" y="96"/>
                      </a:cubicBezTo>
                      <a:cubicBezTo>
                        <a:pt x="16" y="96"/>
                        <a:pt x="16" y="96"/>
                        <a:pt x="16" y="96"/>
                      </a:cubicBezTo>
                      <a:cubicBezTo>
                        <a:pt x="14" y="99"/>
                        <a:pt x="14" y="103"/>
                        <a:pt x="16" y="105"/>
                      </a:cubicBezTo>
                      <a:cubicBezTo>
                        <a:pt x="22" y="111"/>
                        <a:pt x="22" y="111"/>
                        <a:pt x="22" y="111"/>
                      </a:cubicBezTo>
                      <a:cubicBezTo>
                        <a:pt x="24" y="114"/>
                        <a:pt x="28" y="114"/>
                        <a:pt x="31" y="1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3" y="109"/>
                        <a:pt x="36" y="109"/>
                        <a:pt x="38" y="110"/>
                      </a:cubicBezTo>
                      <a:cubicBezTo>
                        <a:pt x="42" y="112"/>
                        <a:pt x="45" y="113"/>
                        <a:pt x="49" y="114"/>
                      </a:cubicBezTo>
                      <a:cubicBezTo>
                        <a:pt x="51" y="115"/>
                        <a:pt x="53" y="118"/>
                        <a:pt x="53" y="120"/>
                      </a:cubicBezTo>
                      <a:cubicBezTo>
                        <a:pt x="53" y="120"/>
                        <a:pt x="53" y="120"/>
                        <a:pt x="53" y="120"/>
                      </a:cubicBezTo>
                      <a:cubicBezTo>
                        <a:pt x="53" y="124"/>
                        <a:pt x="56" y="127"/>
                        <a:pt x="60" y="127"/>
                      </a:cubicBezTo>
                      <a:cubicBezTo>
                        <a:pt x="68" y="127"/>
                        <a:pt x="68" y="127"/>
                        <a:pt x="68" y="127"/>
                      </a:cubicBezTo>
                      <a:cubicBezTo>
                        <a:pt x="71" y="127"/>
                        <a:pt x="74" y="124"/>
                        <a:pt x="74" y="120"/>
                      </a:cubicBezTo>
                      <a:cubicBezTo>
                        <a:pt x="74" y="120"/>
                        <a:pt x="74" y="120"/>
                        <a:pt x="74" y="120"/>
                      </a:cubicBezTo>
                      <a:cubicBezTo>
                        <a:pt x="74" y="118"/>
                        <a:pt x="76" y="115"/>
                        <a:pt x="79" y="114"/>
                      </a:cubicBezTo>
                      <a:cubicBezTo>
                        <a:pt x="82" y="113"/>
                        <a:pt x="86" y="112"/>
                        <a:pt x="89" y="110"/>
                      </a:cubicBezTo>
                      <a:cubicBezTo>
                        <a:pt x="92" y="109"/>
                        <a:pt x="95" y="109"/>
                        <a:pt x="97" y="111"/>
                      </a:cubicBezTo>
                      <a:cubicBezTo>
                        <a:pt x="97" y="111"/>
                        <a:pt x="97" y="111"/>
                        <a:pt x="97" y="111"/>
                      </a:cubicBezTo>
                      <a:cubicBezTo>
                        <a:pt x="99" y="114"/>
                        <a:pt x="103" y="114"/>
                        <a:pt x="106" y="111"/>
                      </a:cubicBezTo>
                      <a:cubicBezTo>
                        <a:pt x="111" y="105"/>
                        <a:pt x="111" y="105"/>
                        <a:pt x="111" y="105"/>
                      </a:cubicBezTo>
                      <a:cubicBezTo>
                        <a:pt x="114" y="103"/>
                        <a:pt x="114" y="99"/>
                        <a:pt x="111" y="96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09" y="94"/>
                        <a:pt x="109" y="91"/>
                        <a:pt x="110" y="89"/>
                      </a:cubicBezTo>
                      <a:cubicBezTo>
                        <a:pt x="112" y="85"/>
                        <a:pt x="114" y="82"/>
                        <a:pt x="115" y="78"/>
                      </a:cubicBezTo>
                      <a:cubicBezTo>
                        <a:pt x="115" y="76"/>
                        <a:pt x="118" y="74"/>
                        <a:pt x="121" y="74"/>
                      </a:cubicBezTo>
                      <a:cubicBezTo>
                        <a:pt x="121" y="74"/>
                        <a:pt x="121" y="74"/>
                        <a:pt x="121" y="74"/>
                      </a:cubicBezTo>
                      <a:cubicBezTo>
                        <a:pt x="124" y="74"/>
                        <a:pt x="127" y="71"/>
                        <a:pt x="127" y="67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Freeform 20"/>
                <p:cNvSpPr>
                  <a:spLocks/>
                </p:cNvSpPr>
                <p:nvPr/>
              </p:nvSpPr>
              <p:spPr bwMode="auto">
                <a:xfrm>
                  <a:off x="2929805" y="746373"/>
                  <a:ext cx="414695" cy="571822"/>
                </a:xfrm>
                <a:custGeom>
                  <a:avLst/>
                  <a:gdLst>
                    <a:gd name="T0" fmla="*/ 99 w 198"/>
                    <a:gd name="T1" fmla="*/ 0 h 284"/>
                    <a:gd name="T2" fmla="*/ 0 w 198"/>
                    <a:gd name="T3" fmla="*/ 99 h 284"/>
                    <a:gd name="T4" fmla="*/ 99 w 198"/>
                    <a:gd name="T5" fmla="*/ 284 h 284"/>
                    <a:gd name="T6" fmla="*/ 198 w 198"/>
                    <a:gd name="T7" fmla="*/ 99 h 284"/>
                    <a:gd name="T8" fmla="*/ 99 w 198"/>
                    <a:gd name="T9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" h="284">
                      <a:moveTo>
                        <a:pt x="99" y="0"/>
                      </a:moveTo>
                      <a:cubicBezTo>
                        <a:pt x="44" y="0"/>
                        <a:pt x="0" y="44"/>
                        <a:pt x="0" y="99"/>
                      </a:cubicBezTo>
                      <a:cubicBezTo>
                        <a:pt x="0" y="153"/>
                        <a:pt x="99" y="284"/>
                        <a:pt x="99" y="284"/>
                      </a:cubicBezTo>
                      <a:cubicBezTo>
                        <a:pt x="99" y="284"/>
                        <a:pt x="198" y="153"/>
                        <a:pt x="198" y="99"/>
                      </a:cubicBezTo>
                      <a:cubicBezTo>
                        <a:pt x="198" y="44"/>
                        <a:pt x="153" y="0"/>
                        <a:pt x="99" y="0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47" name="Группа 146"/>
          <p:cNvGrpSpPr/>
          <p:nvPr/>
        </p:nvGrpSpPr>
        <p:grpSpPr>
          <a:xfrm>
            <a:off x="8472998" y="1342931"/>
            <a:ext cx="3362325" cy="1230571"/>
            <a:chOff x="8472998" y="1342931"/>
            <a:chExt cx="3362325" cy="123057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472998" y="1927171"/>
              <a:ext cx="3362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/>
                  </a:solidFill>
                </a:rPr>
                <a:t>Корпорация </a:t>
              </a:r>
              <a:endParaRPr lang="ru-RU" b="1" dirty="0" smtClean="0">
                <a:solidFill>
                  <a:schemeClr val="accent1"/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с </a:t>
              </a:r>
              <a:r>
                <a:rPr lang="ru-RU" b="1" dirty="0">
                  <a:solidFill>
                    <a:schemeClr val="accent1"/>
                  </a:solidFill>
                </a:rPr>
                <a:t>дочерними компаниями </a:t>
              </a:r>
            </a:p>
          </p:txBody>
        </p:sp>
        <p:grpSp>
          <p:nvGrpSpPr>
            <p:cNvPr id="67" name="Group 4"/>
            <p:cNvGrpSpPr>
              <a:grpSpLocks noChangeAspect="1"/>
            </p:cNvGrpSpPr>
            <p:nvPr/>
          </p:nvGrpSpPr>
          <p:grpSpPr bwMode="auto">
            <a:xfrm rot="16200000">
              <a:off x="9748266" y="1428224"/>
              <a:ext cx="656864" cy="486277"/>
              <a:chOff x="3539" y="3263"/>
              <a:chExt cx="1186" cy="878"/>
            </a:xfrm>
          </p:grpSpPr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4000" y="3341"/>
                <a:ext cx="275" cy="263"/>
              </a:xfrm>
              <a:custGeom>
                <a:avLst/>
                <a:gdLst>
                  <a:gd name="T0" fmla="*/ 115 w 131"/>
                  <a:gd name="T1" fmla="*/ 94 h 130"/>
                  <a:gd name="T2" fmla="*/ 36 w 131"/>
                  <a:gd name="T3" fmla="*/ 114 h 130"/>
                  <a:gd name="T4" fmla="*/ 17 w 131"/>
                  <a:gd name="T5" fmla="*/ 35 h 130"/>
                  <a:gd name="T6" fmla="*/ 95 w 131"/>
                  <a:gd name="T7" fmla="*/ 16 h 130"/>
                  <a:gd name="T8" fmla="*/ 115 w 131"/>
                  <a:gd name="T9" fmla="*/ 9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0">
                    <a:moveTo>
                      <a:pt x="115" y="94"/>
                    </a:moveTo>
                    <a:cubicBezTo>
                      <a:pt x="98" y="121"/>
                      <a:pt x="63" y="130"/>
                      <a:pt x="36" y="114"/>
                    </a:cubicBezTo>
                    <a:cubicBezTo>
                      <a:pt x="9" y="97"/>
                      <a:pt x="0" y="62"/>
                      <a:pt x="17" y="35"/>
                    </a:cubicBezTo>
                    <a:cubicBezTo>
                      <a:pt x="33" y="8"/>
                      <a:pt x="68" y="0"/>
                      <a:pt x="95" y="16"/>
                    </a:cubicBezTo>
                    <a:cubicBezTo>
                      <a:pt x="122" y="32"/>
                      <a:pt x="131" y="67"/>
                      <a:pt x="115" y="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3863" y="3878"/>
                <a:ext cx="275" cy="263"/>
              </a:xfrm>
              <a:custGeom>
                <a:avLst/>
                <a:gdLst>
                  <a:gd name="T0" fmla="*/ 115 w 131"/>
                  <a:gd name="T1" fmla="*/ 95 h 130"/>
                  <a:gd name="T2" fmla="*/ 36 w 131"/>
                  <a:gd name="T3" fmla="*/ 114 h 130"/>
                  <a:gd name="T4" fmla="*/ 17 w 131"/>
                  <a:gd name="T5" fmla="*/ 35 h 130"/>
                  <a:gd name="T6" fmla="*/ 95 w 131"/>
                  <a:gd name="T7" fmla="*/ 16 h 130"/>
                  <a:gd name="T8" fmla="*/ 115 w 131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0">
                    <a:moveTo>
                      <a:pt x="115" y="95"/>
                    </a:moveTo>
                    <a:cubicBezTo>
                      <a:pt x="98" y="122"/>
                      <a:pt x="63" y="130"/>
                      <a:pt x="36" y="114"/>
                    </a:cubicBezTo>
                    <a:cubicBezTo>
                      <a:pt x="9" y="97"/>
                      <a:pt x="0" y="62"/>
                      <a:pt x="17" y="35"/>
                    </a:cubicBezTo>
                    <a:cubicBezTo>
                      <a:pt x="33" y="8"/>
                      <a:pt x="68" y="0"/>
                      <a:pt x="95" y="16"/>
                    </a:cubicBezTo>
                    <a:cubicBezTo>
                      <a:pt x="122" y="32"/>
                      <a:pt x="131" y="68"/>
                      <a:pt x="115" y="95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3920" y="3933"/>
                <a:ext cx="160" cy="153"/>
              </a:xfrm>
              <a:custGeom>
                <a:avLst/>
                <a:gdLst>
                  <a:gd name="T0" fmla="*/ 21 w 76"/>
                  <a:gd name="T1" fmla="*/ 66 h 76"/>
                  <a:gd name="T2" fmla="*/ 9 w 76"/>
                  <a:gd name="T3" fmla="*/ 21 h 76"/>
                  <a:gd name="T4" fmla="*/ 55 w 76"/>
                  <a:gd name="T5" fmla="*/ 10 h 76"/>
                  <a:gd name="T6" fmla="*/ 66 w 76"/>
                  <a:gd name="T7" fmla="*/ 55 h 76"/>
                  <a:gd name="T8" fmla="*/ 21 w 76"/>
                  <a:gd name="T9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21" y="66"/>
                    </a:moveTo>
                    <a:cubicBezTo>
                      <a:pt x="5" y="57"/>
                      <a:pt x="0" y="36"/>
                      <a:pt x="9" y="21"/>
                    </a:cubicBezTo>
                    <a:cubicBezTo>
                      <a:pt x="19" y="5"/>
                      <a:pt x="39" y="0"/>
                      <a:pt x="55" y="10"/>
                    </a:cubicBezTo>
                    <a:cubicBezTo>
                      <a:pt x="71" y="19"/>
                      <a:pt x="76" y="40"/>
                      <a:pt x="66" y="55"/>
                    </a:cubicBezTo>
                    <a:cubicBezTo>
                      <a:pt x="57" y="71"/>
                      <a:pt x="36" y="76"/>
                      <a:pt x="21" y="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3539" y="3559"/>
                <a:ext cx="273" cy="266"/>
              </a:xfrm>
              <a:custGeom>
                <a:avLst/>
                <a:gdLst>
                  <a:gd name="T0" fmla="*/ 114 w 130"/>
                  <a:gd name="T1" fmla="*/ 95 h 131"/>
                  <a:gd name="T2" fmla="*/ 35 w 130"/>
                  <a:gd name="T3" fmla="*/ 115 h 131"/>
                  <a:gd name="T4" fmla="*/ 16 w 130"/>
                  <a:gd name="T5" fmla="*/ 36 h 131"/>
                  <a:gd name="T6" fmla="*/ 95 w 130"/>
                  <a:gd name="T7" fmla="*/ 17 h 131"/>
                  <a:gd name="T8" fmla="*/ 114 w 130"/>
                  <a:gd name="T9" fmla="*/ 9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31">
                    <a:moveTo>
                      <a:pt x="114" y="95"/>
                    </a:moveTo>
                    <a:cubicBezTo>
                      <a:pt x="98" y="122"/>
                      <a:pt x="62" y="131"/>
                      <a:pt x="35" y="115"/>
                    </a:cubicBezTo>
                    <a:cubicBezTo>
                      <a:pt x="8" y="98"/>
                      <a:pt x="0" y="63"/>
                      <a:pt x="16" y="36"/>
                    </a:cubicBezTo>
                    <a:cubicBezTo>
                      <a:pt x="33" y="9"/>
                      <a:pt x="68" y="0"/>
                      <a:pt x="95" y="17"/>
                    </a:cubicBezTo>
                    <a:cubicBezTo>
                      <a:pt x="122" y="33"/>
                      <a:pt x="130" y="68"/>
                      <a:pt x="114" y="95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3596" y="3616"/>
                <a:ext cx="159" cy="154"/>
              </a:xfrm>
              <a:custGeom>
                <a:avLst/>
                <a:gdLst>
                  <a:gd name="T0" fmla="*/ 21 w 76"/>
                  <a:gd name="T1" fmla="*/ 66 h 76"/>
                  <a:gd name="T2" fmla="*/ 10 w 76"/>
                  <a:gd name="T3" fmla="*/ 21 h 76"/>
                  <a:gd name="T4" fmla="*/ 55 w 76"/>
                  <a:gd name="T5" fmla="*/ 9 h 76"/>
                  <a:gd name="T6" fmla="*/ 66 w 76"/>
                  <a:gd name="T7" fmla="*/ 55 h 76"/>
                  <a:gd name="T8" fmla="*/ 21 w 76"/>
                  <a:gd name="T9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21" y="66"/>
                    </a:moveTo>
                    <a:cubicBezTo>
                      <a:pt x="5" y="57"/>
                      <a:pt x="0" y="36"/>
                      <a:pt x="10" y="21"/>
                    </a:cubicBezTo>
                    <a:cubicBezTo>
                      <a:pt x="19" y="5"/>
                      <a:pt x="40" y="0"/>
                      <a:pt x="55" y="9"/>
                    </a:cubicBezTo>
                    <a:cubicBezTo>
                      <a:pt x="71" y="19"/>
                      <a:pt x="76" y="39"/>
                      <a:pt x="66" y="55"/>
                    </a:cubicBezTo>
                    <a:cubicBezTo>
                      <a:pt x="57" y="71"/>
                      <a:pt x="36" y="76"/>
                      <a:pt x="21" y="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 flipH="1">
                <a:off x="4063" y="3616"/>
                <a:ext cx="36" cy="199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 flipH="1">
                <a:off x="3863" y="3541"/>
                <a:ext cx="126" cy="63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4333" y="3821"/>
                <a:ext cx="273" cy="266"/>
              </a:xfrm>
              <a:custGeom>
                <a:avLst/>
                <a:gdLst>
                  <a:gd name="T0" fmla="*/ 113 w 130"/>
                  <a:gd name="T1" fmla="*/ 35 h 131"/>
                  <a:gd name="T2" fmla="*/ 96 w 130"/>
                  <a:gd name="T3" fmla="*/ 114 h 131"/>
                  <a:gd name="T4" fmla="*/ 17 w 130"/>
                  <a:gd name="T5" fmla="*/ 96 h 131"/>
                  <a:gd name="T6" fmla="*/ 35 w 130"/>
                  <a:gd name="T7" fmla="*/ 17 h 131"/>
                  <a:gd name="T8" fmla="*/ 113 w 130"/>
                  <a:gd name="T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31">
                    <a:moveTo>
                      <a:pt x="113" y="35"/>
                    </a:moveTo>
                    <a:cubicBezTo>
                      <a:pt x="130" y="62"/>
                      <a:pt x="122" y="97"/>
                      <a:pt x="96" y="114"/>
                    </a:cubicBezTo>
                    <a:cubicBezTo>
                      <a:pt x="69" y="131"/>
                      <a:pt x="34" y="123"/>
                      <a:pt x="17" y="96"/>
                    </a:cubicBezTo>
                    <a:cubicBezTo>
                      <a:pt x="0" y="70"/>
                      <a:pt x="8" y="34"/>
                      <a:pt x="35" y="17"/>
                    </a:cubicBezTo>
                    <a:cubicBezTo>
                      <a:pt x="61" y="0"/>
                      <a:pt x="97" y="8"/>
                      <a:pt x="113" y="35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4390" y="3878"/>
                <a:ext cx="160" cy="152"/>
              </a:xfrm>
              <a:custGeom>
                <a:avLst/>
                <a:gdLst>
                  <a:gd name="T0" fmla="*/ 56 w 76"/>
                  <a:gd name="T1" fmla="*/ 66 h 75"/>
                  <a:gd name="T2" fmla="*/ 10 w 76"/>
                  <a:gd name="T3" fmla="*/ 55 h 75"/>
                  <a:gd name="T4" fmla="*/ 20 w 76"/>
                  <a:gd name="T5" fmla="*/ 10 h 75"/>
                  <a:gd name="T6" fmla="*/ 66 w 76"/>
                  <a:gd name="T7" fmla="*/ 20 h 75"/>
                  <a:gd name="T8" fmla="*/ 56 w 76"/>
                  <a:gd name="T9" fmla="*/ 6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56" y="66"/>
                    </a:moveTo>
                    <a:cubicBezTo>
                      <a:pt x="40" y="75"/>
                      <a:pt x="20" y="71"/>
                      <a:pt x="10" y="55"/>
                    </a:cubicBezTo>
                    <a:cubicBezTo>
                      <a:pt x="0" y="40"/>
                      <a:pt x="5" y="19"/>
                      <a:pt x="20" y="10"/>
                    </a:cubicBezTo>
                    <a:cubicBezTo>
                      <a:pt x="36" y="0"/>
                      <a:pt x="56" y="4"/>
                      <a:pt x="66" y="20"/>
                    </a:cubicBezTo>
                    <a:cubicBezTo>
                      <a:pt x="76" y="35"/>
                      <a:pt x="71" y="56"/>
                      <a:pt x="56" y="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16"/>
              <p:cNvSpPr>
                <a:spLocks noChangeShapeType="1"/>
              </p:cNvSpPr>
              <p:nvPr/>
            </p:nvSpPr>
            <p:spPr bwMode="auto">
              <a:xfrm>
                <a:off x="4240" y="3616"/>
                <a:ext cx="90" cy="14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 rot="5400000">
                <a:off x="4473" y="3439"/>
                <a:ext cx="75" cy="71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 rot="5400000">
                <a:off x="4376" y="3346"/>
                <a:ext cx="267" cy="257"/>
              </a:xfrm>
              <a:custGeom>
                <a:avLst/>
                <a:gdLst>
                  <a:gd name="T0" fmla="*/ 127 w 127"/>
                  <a:gd name="T1" fmla="*/ 59 h 127"/>
                  <a:gd name="T2" fmla="*/ 121 w 127"/>
                  <a:gd name="T3" fmla="*/ 53 h 127"/>
                  <a:gd name="T4" fmla="*/ 110 w 127"/>
                  <a:gd name="T5" fmla="*/ 38 h 127"/>
                  <a:gd name="T6" fmla="*/ 111 w 127"/>
                  <a:gd name="T7" fmla="*/ 31 h 127"/>
                  <a:gd name="T8" fmla="*/ 106 w 127"/>
                  <a:gd name="T9" fmla="*/ 16 h 127"/>
                  <a:gd name="T10" fmla="*/ 97 w 127"/>
                  <a:gd name="T11" fmla="*/ 16 h 127"/>
                  <a:gd name="T12" fmla="*/ 79 w 127"/>
                  <a:gd name="T13" fmla="*/ 13 h 127"/>
                  <a:gd name="T14" fmla="*/ 74 w 127"/>
                  <a:gd name="T15" fmla="*/ 6 h 127"/>
                  <a:gd name="T16" fmla="*/ 60 w 127"/>
                  <a:gd name="T17" fmla="*/ 0 h 127"/>
                  <a:gd name="T18" fmla="*/ 53 w 127"/>
                  <a:gd name="T19" fmla="*/ 6 h 127"/>
                  <a:gd name="T20" fmla="*/ 38 w 127"/>
                  <a:gd name="T21" fmla="*/ 17 h 127"/>
                  <a:gd name="T22" fmla="*/ 31 w 127"/>
                  <a:gd name="T23" fmla="*/ 16 h 127"/>
                  <a:gd name="T24" fmla="*/ 16 w 127"/>
                  <a:gd name="T25" fmla="*/ 21 h 127"/>
                  <a:gd name="T26" fmla="*/ 16 w 127"/>
                  <a:gd name="T27" fmla="*/ 31 h 127"/>
                  <a:gd name="T28" fmla="*/ 13 w 127"/>
                  <a:gd name="T29" fmla="*/ 48 h 127"/>
                  <a:gd name="T30" fmla="*/ 7 w 127"/>
                  <a:gd name="T31" fmla="*/ 53 h 127"/>
                  <a:gd name="T32" fmla="*/ 0 w 127"/>
                  <a:gd name="T33" fmla="*/ 67 h 127"/>
                  <a:gd name="T34" fmla="*/ 7 w 127"/>
                  <a:gd name="T35" fmla="*/ 74 h 127"/>
                  <a:gd name="T36" fmla="*/ 17 w 127"/>
                  <a:gd name="T37" fmla="*/ 89 h 127"/>
                  <a:gd name="T38" fmla="*/ 16 w 127"/>
                  <a:gd name="T39" fmla="*/ 96 h 127"/>
                  <a:gd name="T40" fmla="*/ 22 w 127"/>
                  <a:gd name="T41" fmla="*/ 111 h 127"/>
                  <a:gd name="T42" fmla="*/ 31 w 127"/>
                  <a:gd name="T43" fmla="*/ 111 h 127"/>
                  <a:gd name="T44" fmla="*/ 49 w 127"/>
                  <a:gd name="T45" fmla="*/ 114 h 127"/>
                  <a:gd name="T46" fmla="*/ 53 w 127"/>
                  <a:gd name="T47" fmla="*/ 120 h 127"/>
                  <a:gd name="T48" fmla="*/ 68 w 127"/>
                  <a:gd name="T49" fmla="*/ 127 h 127"/>
                  <a:gd name="T50" fmla="*/ 74 w 127"/>
                  <a:gd name="T51" fmla="*/ 120 h 127"/>
                  <a:gd name="T52" fmla="*/ 89 w 127"/>
                  <a:gd name="T53" fmla="*/ 110 h 127"/>
                  <a:gd name="T54" fmla="*/ 97 w 127"/>
                  <a:gd name="T55" fmla="*/ 111 h 127"/>
                  <a:gd name="T56" fmla="*/ 111 w 127"/>
                  <a:gd name="T57" fmla="*/ 105 h 127"/>
                  <a:gd name="T58" fmla="*/ 111 w 127"/>
                  <a:gd name="T59" fmla="*/ 96 h 127"/>
                  <a:gd name="T60" fmla="*/ 115 w 127"/>
                  <a:gd name="T61" fmla="*/ 78 h 127"/>
                  <a:gd name="T62" fmla="*/ 121 w 127"/>
                  <a:gd name="T63" fmla="*/ 7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" h="127">
                    <a:moveTo>
                      <a:pt x="127" y="67"/>
                    </a:moveTo>
                    <a:cubicBezTo>
                      <a:pt x="127" y="59"/>
                      <a:pt x="127" y="59"/>
                      <a:pt x="127" y="59"/>
                    </a:cubicBezTo>
                    <a:cubicBezTo>
                      <a:pt x="127" y="56"/>
                      <a:pt x="124" y="53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18" y="53"/>
                      <a:pt x="115" y="51"/>
                      <a:pt x="115" y="48"/>
                    </a:cubicBezTo>
                    <a:cubicBezTo>
                      <a:pt x="114" y="45"/>
                      <a:pt x="112" y="41"/>
                      <a:pt x="110" y="38"/>
                    </a:cubicBezTo>
                    <a:cubicBezTo>
                      <a:pt x="109" y="36"/>
                      <a:pt x="109" y="33"/>
                      <a:pt x="111" y="31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4" y="28"/>
                      <a:pt x="114" y="24"/>
                      <a:pt x="111" y="21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3" y="13"/>
                      <a:pt x="99" y="13"/>
                      <a:pt x="97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5" y="18"/>
                      <a:pt x="92" y="18"/>
                      <a:pt x="89" y="17"/>
                    </a:cubicBezTo>
                    <a:cubicBezTo>
                      <a:pt x="86" y="15"/>
                      <a:pt x="82" y="14"/>
                      <a:pt x="79" y="13"/>
                    </a:cubicBezTo>
                    <a:cubicBezTo>
                      <a:pt x="76" y="12"/>
                      <a:pt x="74" y="9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3"/>
                      <a:pt x="71" y="0"/>
                      <a:pt x="6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6" y="0"/>
                      <a:pt x="53" y="3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9"/>
                      <a:pt x="51" y="12"/>
                      <a:pt x="49" y="13"/>
                    </a:cubicBezTo>
                    <a:cubicBezTo>
                      <a:pt x="45" y="14"/>
                      <a:pt x="42" y="15"/>
                      <a:pt x="38" y="17"/>
                    </a:cubicBezTo>
                    <a:cubicBezTo>
                      <a:pt x="36" y="18"/>
                      <a:pt x="33" y="18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8" y="13"/>
                      <a:pt x="24" y="13"/>
                      <a:pt x="2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24"/>
                      <a:pt x="14" y="28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3"/>
                      <a:pt x="19" y="36"/>
                      <a:pt x="17" y="38"/>
                    </a:cubicBezTo>
                    <a:cubicBezTo>
                      <a:pt x="15" y="41"/>
                      <a:pt x="14" y="45"/>
                      <a:pt x="13" y="48"/>
                    </a:cubicBezTo>
                    <a:cubicBezTo>
                      <a:pt x="12" y="51"/>
                      <a:pt x="10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5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1"/>
                      <a:pt x="3" y="74"/>
                      <a:pt x="7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10" y="74"/>
                      <a:pt x="12" y="76"/>
                      <a:pt x="13" y="78"/>
                    </a:cubicBezTo>
                    <a:cubicBezTo>
                      <a:pt x="14" y="82"/>
                      <a:pt x="15" y="85"/>
                      <a:pt x="17" y="89"/>
                    </a:cubicBezTo>
                    <a:cubicBezTo>
                      <a:pt x="19" y="91"/>
                      <a:pt x="18" y="94"/>
                      <a:pt x="16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4" y="99"/>
                      <a:pt x="14" y="103"/>
                      <a:pt x="16" y="105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4" y="114"/>
                      <a:pt x="28" y="114"/>
                      <a:pt x="31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3" y="109"/>
                      <a:pt x="36" y="109"/>
                      <a:pt x="38" y="110"/>
                    </a:cubicBezTo>
                    <a:cubicBezTo>
                      <a:pt x="42" y="112"/>
                      <a:pt x="45" y="113"/>
                      <a:pt x="49" y="114"/>
                    </a:cubicBezTo>
                    <a:cubicBezTo>
                      <a:pt x="51" y="115"/>
                      <a:pt x="53" y="118"/>
                      <a:pt x="53" y="120"/>
                    </a:cubicBezTo>
                    <a:cubicBezTo>
                      <a:pt x="53" y="120"/>
                      <a:pt x="53" y="120"/>
                      <a:pt x="53" y="120"/>
                    </a:cubicBezTo>
                    <a:cubicBezTo>
                      <a:pt x="53" y="124"/>
                      <a:pt x="56" y="127"/>
                      <a:pt x="60" y="127"/>
                    </a:cubicBezTo>
                    <a:cubicBezTo>
                      <a:pt x="68" y="127"/>
                      <a:pt x="68" y="127"/>
                      <a:pt x="68" y="127"/>
                    </a:cubicBezTo>
                    <a:cubicBezTo>
                      <a:pt x="71" y="127"/>
                      <a:pt x="74" y="124"/>
                      <a:pt x="74" y="120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74" y="118"/>
                      <a:pt x="76" y="115"/>
                      <a:pt x="79" y="114"/>
                    </a:cubicBezTo>
                    <a:cubicBezTo>
                      <a:pt x="82" y="113"/>
                      <a:pt x="86" y="112"/>
                      <a:pt x="89" y="110"/>
                    </a:cubicBezTo>
                    <a:cubicBezTo>
                      <a:pt x="92" y="109"/>
                      <a:pt x="95" y="109"/>
                      <a:pt x="97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9" y="114"/>
                      <a:pt x="103" y="114"/>
                      <a:pt x="106" y="111"/>
                    </a:cubicBezTo>
                    <a:cubicBezTo>
                      <a:pt x="111" y="105"/>
                      <a:pt x="111" y="105"/>
                      <a:pt x="111" y="105"/>
                    </a:cubicBezTo>
                    <a:cubicBezTo>
                      <a:pt x="114" y="103"/>
                      <a:pt x="114" y="99"/>
                      <a:pt x="111" y="96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09" y="94"/>
                      <a:pt x="109" y="91"/>
                      <a:pt x="110" y="89"/>
                    </a:cubicBezTo>
                    <a:cubicBezTo>
                      <a:pt x="112" y="85"/>
                      <a:pt x="114" y="82"/>
                      <a:pt x="115" y="78"/>
                    </a:cubicBezTo>
                    <a:cubicBezTo>
                      <a:pt x="115" y="76"/>
                      <a:pt x="118" y="74"/>
                      <a:pt x="121" y="74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24" y="74"/>
                      <a:pt x="127" y="71"/>
                      <a:pt x="127" y="67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 rot="5400000">
                <a:off x="4229" y="3184"/>
                <a:ext cx="417" cy="575"/>
              </a:xfrm>
              <a:custGeom>
                <a:avLst/>
                <a:gdLst>
                  <a:gd name="T0" fmla="*/ 99 w 198"/>
                  <a:gd name="T1" fmla="*/ 0 h 284"/>
                  <a:gd name="T2" fmla="*/ 0 w 198"/>
                  <a:gd name="T3" fmla="*/ 99 h 284"/>
                  <a:gd name="T4" fmla="*/ 99 w 198"/>
                  <a:gd name="T5" fmla="*/ 284 h 284"/>
                  <a:gd name="T6" fmla="*/ 198 w 198"/>
                  <a:gd name="T7" fmla="*/ 99 h 284"/>
                  <a:gd name="T8" fmla="*/ 99 w 198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84">
                    <a:moveTo>
                      <a:pt x="99" y="0"/>
                    </a:moveTo>
                    <a:cubicBezTo>
                      <a:pt x="44" y="0"/>
                      <a:pt x="0" y="44"/>
                      <a:pt x="0" y="99"/>
                    </a:cubicBezTo>
                    <a:cubicBezTo>
                      <a:pt x="0" y="153"/>
                      <a:pt x="99" y="284"/>
                      <a:pt x="99" y="284"/>
                    </a:cubicBezTo>
                    <a:cubicBezTo>
                      <a:pt x="99" y="284"/>
                      <a:pt x="198" y="153"/>
                      <a:pt x="198" y="99"/>
                    </a:cubicBezTo>
                    <a:cubicBezTo>
                      <a:pt x="198" y="44"/>
                      <a:pt x="153" y="0"/>
                      <a:pt x="99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8" name="Прямоугольник 117"/>
          <p:cNvSpPr/>
          <p:nvPr/>
        </p:nvSpPr>
        <p:spPr>
          <a:xfrm>
            <a:off x="8346628" y="4916064"/>
            <a:ext cx="3475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обеспечить </a:t>
            </a:r>
            <a:r>
              <a:rPr lang="ru-RU" sz="1400" dirty="0"/>
              <a:t>единый стандарт </a:t>
            </a:r>
            <a:r>
              <a:rPr lang="ru-RU" sz="1400" dirty="0" smtClean="0"/>
              <a:t>по ГК </a:t>
            </a:r>
          </a:p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гибко управлять </a:t>
            </a:r>
            <a:r>
              <a:rPr lang="ru-RU" sz="1400" dirty="0" err="1"/>
              <a:t>киберрисками</a:t>
            </a:r>
            <a:r>
              <a:rPr lang="ru-RU" sz="1400" dirty="0"/>
              <a:t> на уровне холдинга </a:t>
            </a:r>
            <a:r>
              <a:rPr lang="ru-RU" sz="1400" dirty="0" smtClean="0"/>
              <a:t>с учетом специфики дочерних компаний</a:t>
            </a:r>
            <a:endParaRPr lang="ru-RU" sz="14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3917974" y="4908896"/>
            <a:ext cx="4464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перейти </a:t>
            </a:r>
            <a:r>
              <a:rPr lang="ru-RU" sz="1400" dirty="0"/>
              <a:t>от </a:t>
            </a:r>
            <a:r>
              <a:rPr lang="ru-RU" sz="1400" dirty="0" smtClean="0"/>
              <a:t>тактических</a:t>
            </a:r>
            <a:r>
              <a:rPr lang="en-US" sz="1400" dirty="0" smtClean="0"/>
              <a:t> </a:t>
            </a:r>
            <a:r>
              <a:rPr lang="ru-RU" sz="1400" dirty="0" smtClean="0"/>
              <a:t>задач </a:t>
            </a:r>
            <a:r>
              <a:rPr lang="ru-RU" sz="1400" dirty="0"/>
              <a:t>к </a:t>
            </a:r>
            <a:r>
              <a:rPr lang="ru-RU" sz="1400" dirty="0" smtClean="0"/>
              <a:t>стратегическим</a:t>
            </a:r>
          </a:p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продемонстрировать </a:t>
            </a:r>
            <a:r>
              <a:rPr lang="ru-RU" sz="1400" dirty="0"/>
              <a:t>эффективность внешним </a:t>
            </a:r>
            <a:r>
              <a:rPr lang="ru-RU" sz="1400" dirty="0" smtClean="0"/>
              <a:t>сторонам</a:t>
            </a:r>
          </a:p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непрерывно </a:t>
            </a:r>
            <a:r>
              <a:rPr lang="ru-RU" sz="1400" dirty="0"/>
              <a:t>адаптироваться к новым </a:t>
            </a:r>
            <a:r>
              <a:rPr lang="ru-RU" sz="1400" dirty="0" smtClean="0"/>
              <a:t>угрозам</a:t>
            </a:r>
            <a:endParaRPr lang="ru-RU" sz="14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363447" y="4916064"/>
            <a:ext cx="3321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получить </a:t>
            </a:r>
            <a:r>
              <a:rPr lang="ru-RU" sz="1400" dirty="0"/>
              <a:t>понятный план </a:t>
            </a:r>
            <a:r>
              <a:rPr lang="ru-RU" sz="1400" dirty="0" smtClean="0"/>
              <a:t>действий</a:t>
            </a:r>
          </a:p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закрыть </a:t>
            </a:r>
            <a:r>
              <a:rPr lang="ru-RU" sz="1400" dirty="0"/>
              <a:t>самые критические пробелы </a:t>
            </a:r>
            <a:endParaRPr lang="ru-RU" sz="1400" dirty="0" smtClean="0"/>
          </a:p>
          <a:p>
            <a:pPr marL="285750" indent="-285750">
              <a:buClr>
                <a:srgbClr val="00C3FF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не </a:t>
            </a:r>
            <a:r>
              <a:rPr lang="ru-RU" sz="1400" dirty="0"/>
              <a:t>утонуть в сложных </a:t>
            </a:r>
            <a:r>
              <a:rPr lang="ru-RU" sz="1400" dirty="0" smtClean="0"/>
              <a:t>стандартах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66121" y="2650731"/>
            <a:ext cx="11450804" cy="1633597"/>
            <a:chOff x="366121" y="2650731"/>
            <a:chExt cx="11450804" cy="1633597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366121" y="2650731"/>
              <a:ext cx="11450804" cy="1633597"/>
              <a:chOff x="384518" y="2549878"/>
              <a:chExt cx="11450804" cy="1633597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4187658" y="3315204"/>
                <a:ext cx="38602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C3FF"/>
                    </a:solidFill>
                  </a:rPr>
                  <a:t>Сравнение с конкурентами </a:t>
                </a:r>
                <a:endParaRPr lang="ru-RU" b="1" dirty="0">
                  <a:solidFill>
                    <a:srgbClr val="00C3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4187658" y="2742208"/>
                <a:ext cx="1863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C3FF"/>
                    </a:solidFill>
                  </a:rPr>
                  <a:t>NIST </a:t>
                </a:r>
                <a:r>
                  <a:rPr lang="en-US" b="1" dirty="0">
                    <a:solidFill>
                      <a:srgbClr val="00C3FF"/>
                    </a:solidFill>
                  </a:rPr>
                  <a:t>SP 800-53</a:t>
                </a:r>
                <a:endParaRPr lang="ru-RU" b="1" dirty="0">
                  <a:solidFill>
                    <a:srgbClr val="00C3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122619" y="2742208"/>
                <a:ext cx="1925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C3FF"/>
                    </a:solidFill>
                  </a:rPr>
                  <a:t>MITRE </a:t>
                </a:r>
                <a:r>
                  <a:rPr lang="en-US" b="1" dirty="0">
                    <a:solidFill>
                      <a:srgbClr val="00C3FF"/>
                    </a:solidFill>
                  </a:rPr>
                  <a:t>ATT&amp;CK </a:t>
                </a:r>
                <a:endParaRPr lang="ru-RU" b="1" dirty="0">
                  <a:solidFill>
                    <a:srgbClr val="00C3FF"/>
                  </a:solidFill>
                </a:endParaRPr>
              </a:p>
            </p:txBody>
          </p:sp>
          <p:sp>
            <p:nvSpPr>
              <p:cNvPr id="131" name="Скругленный прямоугольник 130"/>
              <p:cNvSpPr/>
              <p:nvPr/>
            </p:nvSpPr>
            <p:spPr bwMode="auto">
              <a:xfrm>
                <a:off x="384518" y="2549878"/>
                <a:ext cx="7903138" cy="1633597"/>
              </a:xfrm>
              <a:prstGeom prst="roundRect">
                <a:avLst/>
              </a:prstGeom>
              <a:noFill/>
              <a:ln w="19050">
                <a:solidFill>
                  <a:srgbClr val="00C3FF"/>
                </a:solidFill>
                <a:prstDash val="lgDash"/>
              </a:ln>
            </p:spPr>
            <p:txBody>
              <a:bodyPr lIns="0" tIns="0" rIns="0" bIns="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3680531" y="2898404"/>
                <a:ext cx="5116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>
                    <a:solidFill>
                      <a:srgbClr val="00C3FF"/>
                    </a:solidFill>
                  </a:rPr>
                  <a:t>+</a:t>
                </a:r>
                <a:endParaRPr lang="ru-RU" sz="3600" dirty="0"/>
              </a:p>
            </p:txBody>
          </p:sp>
          <p:grpSp>
            <p:nvGrpSpPr>
              <p:cNvPr id="134" name="Группа 133"/>
              <p:cNvGrpSpPr/>
              <p:nvPr/>
            </p:nvGrpSpPr>
            <p:grpSpPr>
              <a:xfrm>
                <a:off x="384532" y="2742208"/>
                <a:ext cx="3448138" cy="991041"/>
                <a:chOff x="384519" y="2456122"/>
                <a:chExt cx="3448138" cy="991041"/>
              </a:xfrm>
            </p:grpSpPr>
            <p:grpSp>
              <p:nvGrpSpPr>
                <p:cNvPr id="123" name="Группа 122"/>
                <p:cNvGrpSpPr/>
                <p:nvPr/>
              </p:nvGrpSpPr>
              <p:grpSpPr>
                <a:xfrm>
                  <a:off x="414028" y="2456122"/>
                  <a:ext cx="3418629" cy="942328"/>
                  <a:chOff x="373116" y="2684758"/>
                  <a:chExt cx="3418629" cy="942328"/>
                </a:xfrm>
              </p:grpSpPr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373116" y="2733001"/>
                    <a:ext cx="14108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b="1" dirty="0">
                        <a:solidFill>
                          <a:srgbClr val="00C3FF"/>
                        </a:solidFill>
                      </a:rPr>
                      <a:t>ИСО</a:t>
                    </a:r>
                    <a:r>
                      <a:rPr lang="en-US" b="1" dirty="0">
                        <a:solidFill>
                          <a:srgbClr val="00C3FF"/>
                        </a:solidFill>
                      </a:rPr>
                      <a:t> 27001</a:t>
                    </a:r>
                    <a:endParaRPr lang="ru-RU" b="1" dirty="0">
                      <a:solidFill>
                        <a:srgbClr val="00C3FF"/>
                      </a:solidFill>
                    </a:endParaRPr>
                  </a:p>
                </p:txBody>
              </p:sp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2273381" y="3257754"/>
                    <a:ext cx="12282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C3FF"/>
                        </a:solidFill>
                      </a:rPr>
                      <a:t>NIST CSF </a:t>
                    </a:r>
                    <a:endParaRPr lang="ru-RU" b="1" dirty="0">
                      <a:solidFill>
                        <a:srgbClr val="00C3FF"/>
                      </a:solidFill>
                    </a:endParaRPr>
                  </a:p>
                </p:txBody>
              </p:sp>
              <p:sp>
                <p:nvSpPr>
                  <p:cNvPr id="89" name="Прямоугольник 88"/>
                  <p:cNvSpPr/>
                  <p:nvPr/>
                </p:nvSpPr>
                <p:spPr>
                  <a:xfrm>
                    <a:off x="2273381" y="2684758"/>
                    <a:ext cx="1518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C3FF"/>
                        </a:solidFill>
                      </a:rPr>
                      <a:t>Compliance </a:t>
                    </a:r>
                    <a:endParaRPr lang="ru-RU" b="1" dirty="0">
                      <a:solidFill>
                        <a:srgbClr val="00C3FF"/>
                      </a:solidFill>
                    </a:endParaRPr>
                  </a:p>
                </p:txBody>
              </p:sp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373116" y="3257754"/>
                    <a:ext cx="150945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C3FF"/>
                        </a:solidFill>
                      </a:rPr>
                      <a:t>CIS Controls</a:t>
                    </a:r>
                    <a:endParaRPr lang="ru-RU" b="1" dirty="0">
                      <a:solidFill>
                        <a:srgbClr val="00C3FF"/>
                      </a:solidFill>
                    </a:endParaRPr>
                  </a:p>
                </p:txBody>
              </p:sp>
              <p:sp>
                <p:nvSpPr>
                  <p:cNvPr id="121" name="Прямоугольник 120"/>
                  <p:cNvSpPr/>
                  <p:nvPr/>
                </p:nvSpPr>
                <p:spPr>
                  <a:xfrm>
                    <a:off x="1619176" y="2987752"/>
                    <a:ext cx="772969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C3FF"/>
                        </a:solidFill>
                      </a:rPr>
                      <a:t>CMMI</a:t>
                    </a:r>
                    <a:endParaRPr lang="ru-RU" sz="1600" b="1" dirty="0">
                      <a:solidFill>
                        <a:srgbClr val="00C3FF"/>
                      </a:solidFill>
                    </a:endParaRPr>
                  </a:p>
                </p:txBody>
              </p:sp>
            </p:grpSp>
            <p:sp>
              <p:nvSpPr>
                <p:cNvPr id="133" name="Скругленный прямоугольник 132"/>
                <p:cNvSpPr/>
                <p:nvPr/>
              </p:nvSpPr>
              <p:spPr bwMode="auto">
                <a:xfrm>
                  <a:off x="384519" y="2478952"/>
                  <a:ext cx="3334027" cy="968211"/>
                </a:xfrm>
                <a:prstGeom prst="roundRect">
                  <a:avLst/>
                </a:prstGeom>
                <a:noFill/>
                <a:ln w="19050">
                  <a:solidFill>
                    <a:srgbClr val="00C3FF"/>
                  </a:solidFill>
                  <a:prstDash val="lgDash"/>
                </a:ln>
              </p:spPr>
              <p:txBody>
                <a:bodyPr lIns="0" tIns="0" rIns="0" bIns="0"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5" name="Прямоугольник 134"/>
              <p:cNvSpPr/>
              <p:nvPr/>
            </p:nvSpPr>
            <p:spPr>
              <a:xfrm>
                <a:off x="8238376" y="2898404"/>
                <a:ext cx="5116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>
                    <a:solidFill>
                      <a:srgbClr val="00C3FF"/>
                    </a:solidFill>
                  </a:rPr>
                  <a:t>+</a:t>
                </a:r>
                <a:endParaRPr lang="ru-RU" sz="3600" dirty="0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8678469" y="2742208"/>
                <a:ext cx="315685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C3FF"/>
                    </a:solidFill>
                  </a:rPr>
                  <a:t>Сравнение дочерних компаний </a:t>
                </a:r>
              </a:p>
              <a:p>
                <a:pPr algn="ctr"/>
                <a:r>
                  <a:rPr lang="ru-RU" sz="1400" b="1" dirty="0" smtClean="0">
                    <a:solidFill>
                      <a:srgbClr val="00C3FF"/>
                    </a:solidFill>
                  </a:rPr>
                  <a:t>(оценка базовых (обязательных) требований и определение профилей зрелости)</a:t>
                </a:r>
                <a:endParaRPr lang="ru-RU" sz="1400" b="1" dirty="0">
                  <a:solidFill>
                    <a:srgbClr val="00C3FF"/>
                  </a:solidFill>
                </a:endParaRPr>
              </a:p>
            </p:txBody>
          </p:sp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6080171" y="2742208"/>
                <a:ext cx="0" cy="384616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8" name="Прямоугольник 147"/>
            <p:cNvSpPr/>
            <p:nvPr/>
          </p:nvSpPr>
          <p:spPr>
            <a:xfrm>
              <a:off x="605449" y="3877627"/>
              <a:ext cx="74783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C3FF"/>
                  </a:solidFill>
                </a:rPr>
                <a:t>~Экспертный </a:t>
              </a:r>
              <a:r>
                <a:rPr lang="ru-RU" b="1" dirty="0">
                  <a:solidFill>
                    <a:srgbClr val="00C3FF"/>
                  </a:solidFill>
                </a:rPr>
                <a:t>набор контролей и методология оценки зрелости</a:t>
              </a:r>
            </a:p>
          </p:txBody>
        </p:sp>
      </p:grpSp>
      <p:sp>
        <p:nvSpPr>
          <p:cNvPr id="149" name="Прямоугольник 148"/>
          <p:cNvSpPr/>
          <p:nvPr/>
        </p:nvSpPr>
        <p:spPr>
          <a:xfrm>
            <a:off x="342375" y="4383453"/>
            <a:ext cx="336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ГЛАВНАЯ ЗАДАЧА – </a:t>
            </a:r>
            <a:r>
              <a:rPr lang="ru-RU" sz="1400" b="1" dirty="0" smtClean="0">
                <a:solidFill>
                  <a:srgbClr val="0033CC"/>
                </a:solidFill>
              </a:rPr>
              <a:t>ФОРМИРОВАНИЕ БАЗЫ:</a:t>
            </a:r>
            <a:endParaRPr lang="ru-RU" sz="1400" b="1" dirty="0">
              <a:solidFill>
                <a:srgbClr val="0033CC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310854" y="4383453"/>
            <a:ext cx="3678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ГЛАВНАЯ ЗАДАЧА – </a:t>
            </a:r>
            <a:endParaRPr lang="en-US" sz="1400" b="1" dirty="0" smtClean="0"/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РАЗВИТИЕ СМИБ:</a:t>
            </a:r>
            <a:endParaRPr lang="ru-RU" sz="1400" b="1" dirty="0">
              <a:solidFill>
                <a:srgbClr val="0033CC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46628" y="4383453"/>
            <a:ext cx="347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ГЛАВНАЯ ЗАДАЧА – </a:t>
            </a:r>
            <a:endParaRPr lang="en-US" sz="1400" b="1" dirty="0" smtClean="0"/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УНИФИКАЦИЯ ПО ГК:</a:t>
            </a:r>
            <a:endParaRPr lang="ru-RU" sz="1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64" y="306075"/>
            <a:ext cx="10012218" cy="964233"/>
          </a:xfrm>
        </p:spPr>
        <p:txBody>
          <a:bodyPr/>
          <a:lstStyle/>
          <a:p>
            <a:r>
              <a:rPr lang="ru-RU" dirty="0"/>
              <a:t>Какую методику использовать компаниям с разной зрелостью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35263" y="1342931"/>
            <a:ext cx="3971118" cy="4898785"/>
            <a:chOff x="235263" y="1342931"/>
            <a:chExt cx="3971118" cy="4898785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396622" y="1342931"/>
              <a:ext cx="3344943" cy="1230571"/>
              <a:chOff x="418574" y="1342931"/>
              <a:chExt cx="3344943" cy="1230571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18574" y="1927171"/>
                <a:ext cx="33449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/>
                    </a:solidFill>
                  </a:rPr>
                  <a:t>Компания, </a:t>
                </a:r>
              </a:p>
              <a:p>
                <a:pPr algn="ctr"/>
                <a:r>
                  <a:rPr lang="ru-RU" b="1" dirty="0" smtClean="0">
                    <a:solidFill>
                      <a:schemeClr val="accent1"/>
                    </a:solidFill>
                  </a:rPr>
                  <a:t>выстраивающая СМИБ</a:t>
                </a:r>
                <a:endParaRPr lang="ru-RU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1564963" y="1342931"/>
                <a:ext cx="700721" cy="554134"/>
                <a:chOff x="6969789" y="3852184"/>
                <a:chExt cx="1276514" cy="1031545"/>
              </a:xfrm>
            </p:grpSpPr>
            <p:grpSp>
              <p:nvGrpSpPr>
                <p:cNvPr id="48" name="Group 55">
                  <a:extLst>
                    <a:ext uri="{FF2B5EF4-FFF2-40B4-BE49-F238E27FC236}">
                      <a16:creationId xmlns:a16="http://schemas.microsoft.com/office/drawing/2014/main" id="{5812A4F2-EC9D-4352-9E58-5ACF12180160}"/>
                    </a:ext>
                  </a:extLst>
                </p:cNvPr>
                <p:cNvGrpSpPr/>
                <p:nvPr/>
              </p:nvGrpSpPr>
              <p:grpSpPr>
                <a:xfrm>
                  <a:off x="7076833" y="3852184"/>
                  <a:ext cx="1169470" cy="1031545"/>
                  <a:chOff x="3801118" y="3753680"/>
                  <a:chExt cx="813882" cy="717894"/>
                </a:xfrm>
              </p:grpSpPr>
              <p:sp>
                <p:nvSpPr>
                  <p:cNvPr id="53" name="Freeform 205">
                    <a:extLst>
                      <a:ext uri="{FF2B5EF4-FFF2-40B4-BE49-F238E27FC236}">
                        <a16:creationId xmlns:a16="http://schemas.microsoft.com/office/drawing/2014/main" id="{855C9208-8B2B-4021-80A8-805692E60F4C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825246" y="3811859"/>
                    <a:ext cx="717953" cy="598665"/>
                  </a:xfrm>
                  <a:custGeom>
                    <a:avLst/>
                    <a:gdLst>
                      <a:gd name="connsiteX0" fmla="*/ 0 w 454819"/>
                      <a:gd name="connsiteY0" fmla="*/ 379249 h 379249"/>
                      <a:gd name="connsiteX1" fmla="*/ 242888 w 454819"/>
                      <a:gd name="connsiteY1" fmla="*/ 260186 h 379249"/>
                      <a:gd name="connsiteX2" fmla="*/ 297656 w 454819"/>
                      <a:gd name="connsiteY2" fmla="*/ 36349 h 379249"/>
                      <a:gd name="connsiteX3" fmla="*/ 454819 w 454819"/>
                      <a:gd name="connsiteY3" fmla="*/ 3011 h 379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4819" h="379249">
                        <a:moveTo>
                          <a:pt x="0" y="379249"/>
                        </a:moveTo>
                        <a:cubicBezTo>
                          <a:pt x="96639" y="348292"/>
                          <a:pt x="193279" y="317336"/>
                          <a:pt x="242888" y="260186"/>
                        </a:cubicBezTo>
                        <a:cubicBezTo>
                          <a:pt x="292497" y="203036"/>
                          <a:pt x="262334" y="79211"/>
                          <a:pt x="297656" y="36349"/>
                        </a:cubicBezTo>
                        <a:cubicBezTo>
                          <a:pt x="332978" y="-6513"/>
                          <a:pt x="393898" y="-1751"/>
                          <a:pt x="454819" y="3011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sysDash"/>
                    <a:miter lim="800000"/>
                    <a:headEnd/>
                    <a:tailEnd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" name="Oval 56">
                    <a:extLst>
                      <a:ext uri="{FF2B5EF4-FFF2-40B4-BE49-F238E27FC236}">
                        <a16:creationId xmlns:a16="http://schemas.microsoft.com/office/drawing/2014/main" id="{34AC067D-4407-4A76-A0E1-1697D84EB74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801118" y="4322660"/>
                    <a:ext cx="148914" cy="1489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>
                    <a:noFill/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endParaRPr>
                  </a:p>
                </p:txBody>
              </p:sp>
              <p:sp>
                <p:nvSpPr>
                  <p:cNvPr id="55" name="Oval 57">
                    <a:extLst>
                      <a:ext uri="{FF2B5EF4-FFF2-40B4-BE49-F238E27FC236}">
                        <a16:creationId xmlns:a16="http://schemas.microsoft.com/office/drawing/2014/main" id="{EB8B444B-E3E6-4483-AC64-2D634F06429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157822" y="4104097"/>
                    <a:ext cx="148914" cy="1489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>
                    <a:noFill/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endParaRPr>
                  </a:p>
                </p:txBody>
              </p:sp>
              <p:sp>
                <p:nvSpPr>
                  <p:cNvPr id="56" name="Oval 58">
                    <a:extLst>
                      <a:ext uri="{FF2B5EF4-FFF2-40B4-BE49-F238E27FC236}">
                        <a16:creationId xmlns:a16="http://schemas.microsoft.com/office/drawing/2014/main" id="{EFF39D48-D13E-4D6E-8B83-99114988312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466086" y="3753680"/>
                    <a:ext cx="148914" cy="1489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>
                    <a:noFill/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endParaRPr>
                  </a:p>
                </p:txBody>
              </p:sp>
            </p:grpSp>
            <p:grpSp>
              <p:nvGrpSpPr>
                <p:cNvPr id="49" name="Группа 48"/>
                <p:cNvGrpSpPr/>
                <p:nvPr/>
              </p:nvGrpSpPr>
              <p:grpSpPr>
                <a:xfrm>
                  <a:off x="6969789" y="4011398"/>
                  <a:ext cx="414695" cy="571822"/>
                  <a:chOff x="2423020" y="1003569"/>
                  <a:chExt cx="414695" cy="571822"/>
                </a:xfrm>
              </p:grpSpPr>
              <p:sp>
                <p:nvSpPr>
                  <p:cNvPr id="5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593075" y="1164674"/>
                    <a:ext cx="74585" cy="706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19"/>
                  <p:cNvSpPr>
                    <a:spLocks/>
                  </p:cNvSpPr>
                  <p:nvPr/>
                </p:nvSpPr>
                <p:spPr bwMode="auto">
                  <a:xfrm>
                    <a:off x="2496611" y="1072188"/>
                    <a:ext cx="265524" cy="255580"/>
                  </a:xfrm>
                  <a:custGeom>
                    <a:avLst/>
                    <a:gdLst>
                      <a:gd name="T0" fmla="*/ 127 w 127"/>
                      <a:gd name="T1" fmla="*/ 59 h 127"/>
                      <a:gd name="T2" fmla="*/ 121 w 127"/>
                      <a:gd name="T3" fmla="*/ 53 h 127"/>
                      <a:gd name="T4" fmla="*/ 110 w 127"/>
                      <a:gd name="T5" fmla="*/ 38 h 127"/>
                      <a:gd name="T6" fmla="*/ 111 w 127"/>
                      <a:gd name="T7" fmla="*/ 31 h 127"/>
                      <a:gd name="T8" fmla="*/ 106 w 127"/>
                      <a:gd name="T9" fmla="*/ 16 h 127"/>
                      <a:gd name="T10" fmla="*/ 97 w 127"/>
                      <a:gd name="T11" fmla="*/ 16 h 127"/>
                      <a:gd name="T12" fmla="*/ 79 w 127"/>
                      <a:gd name="T13" fmla="*/ 13 h 127"/>
                      <a:gd name="T14" fmla="*/ 74 w 127"/>
                      <a:gd name="T15" fmla="*/ 6 h 127"/>
                      <a:gd name="T16" fmla="*/ 60 w 127"/>
                      <a:gd name="T17" fmla="*/ 0 h 127"/>
                      <a:gd name="T18" fmla="*/ 53 w 127"/>
                      <a:gd name="T19" fmla="*/ 6 h 127"/>
                      <a:gd name="T20" fmla="*/ 38 w 127"/>
                      <a:gd name="T21" fmla="*/ 17 h 127"/>
                      <a:gd name="T22" fmla="*/ 31 w 127"/>
                      <a:gd name="T23" fmla="*/ 16 h 127"/>
                      <a:gd name="T24" fmla="*/ 16 w 127"/>
                      <a:gd name="T25" fmla="*/ 21 h 127"/>
                      <a:gd name="T26" fmla="*/ 16 w 127"/>
                      <a:gd name="T27" fmla="*/ 31 h 127"/>
                      <a:gd name="T28" fmla="*/ 13 w 127"/>
                      <a:gd name="T29" fmla="*/ 48 h 127"/>
                      <a:gd name="T30" fmla="*/ 7 w 127"/>
                      <a:gd name="T31" fmla="*/ 53 h 127"/>
                      <a:gd name="T32" fmla="*/ 0 w 127"/>
                      <a:gd name="T33" fmla="*/ 67 h 127"/>
                      <a:gd name="T34" fmla="*/ 7 w 127"/>
                      <a:gd name="T35" fmla="*/ 74 h 127"/>
                      <a:gd name="T36" fmla="*/ 17 w 127"/>
                      <a:gd name="T37" fmla="*/ 89 h 127"/>
                      <a:gd name="T38" fmla="*/ 16 w 127"/>
                      <a:gd name="T39" fmla="*/ 96 h 127"/>
                      <a:gd name="T40" fmla="*/ 22 w 127"/>
                      <a:gd name="T41" fmla="*/ 111 h 127"/>
                      <a:gd name="T42" fmla="*/ 31 w 127"/>
                      <a:gd name="T43" fmla="*/ 111 h 127"/>
                      <a:gd name="T44" fmla="*/ 49 w 127"/>
                      <a:gd name="T45" fmla="*/ 114 h 127"/>
                      <a:gd name="T46" fmla="*/ 53 w 127"/>
                      <a:gd name="T47" fmla="*/ 120 h 127"/>
                      <a:gd name="T48" fmla="*/ 68 w 127"/>
                      <a:gd name="T49" fmla="*/ 127 h 127"/>
                      <a:gd name="T50" fmla="*/ 74 w 127"/>
                      <a:gd name="T51" fmla="*/ 120 h 127"/>
                      <a:gd name="T52" fmla="*/ 89 w 127"/>
                      <a:gd name="T53" fmla="*/ 110 h 127"/>
                      <a:gd name="T54" fmla="*/ 97 w 127"/>
                      <a:gd name="T55" fmla="*/ 111 h 127"/>
                      <a:gd name="T56" fmla="*/ 111 w 127"/>
                      <a:gd name="T57" fmla="*/ 105 h 127"/>
                      <a:gd name="T58" fmla="*/ 111 w 127"/>
                      <a:gd name="T59" fmla="*/ 96 h 127"/>
                      <a:gd name="T60" fmla="*/ 115 w 127"/>
                      <a:gd name="T61" fmla="*/ 78 h 127"/>
                      <a:gd name="T62" fmla="*/ 121 w 127"/>
                      <a:gd name="T63" fmla="*/ 74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27" h="127">
                        <a:moveTo>
                          <a:pt x="127" y="67"/>
                        </a:moveTo>
                        <a:cubicBezTo>
                          <a:pt x="127" y="59"/>
                          <a:pt x="127" y="59"/>
                          <a:pt x="127" y="59"/>
                        </a:cubicBezTo>
                        <a:cubicBezTo>
                          <a:pt x="127" y="56"/>
                          <a:pt x="124" y="53"/>
                          <a:pt x="121" y="53"/>
                        </a:cubicBezTo>
                        <a:cubicBezTo>
                          <a:pt x="121" y="53"/>
                          <a:pt x="121" y="53"/>
                          <a:pt x="121" y="53"/>
                        </a:cubicBezTo>
                        <a:cubicBezTo>
                          <a:pt x="118" y="53"/>
                          <a:pt x="115" y="51"/>
                          <a:pt x="115" y="48"/>
                        </a:cubicBezTo>
                        <a:cubicBezTo>
                          <a:pt x="114" y="45"/>
                          <a:pt x="112" y="41"/>
                          <a:pt x="110" y="38"/>
                        </a:cubicBezTo>
                        <a:cubicBezTo>
                          <a:pt x="109" y="36"/>
                          <a:pt x="109" y="33"/>
                          <a:pt x="111" y="31"/>
                        </a:cubicBezTo>
                        <a:cubicBezTo>
                          <a:pt x="111" y="31"/>
                          <a:pt x="111" y="31"/>
                          <a:pt x="111" y="31"/>
                        </a:cubicBezTo>
                        <a:cubicBezTo>
                          <a:pt x="114" y="28"/>
                          <a:pt x="114" y="24"/>
                          <a:pt x="111" y="21"/>
                        </a:cubicBezTo>
                        <a:cubicBezTo>
                          <a:pt x="106" y="16"/>
                          <a:pt x="106" y="16"/>
                          <a:pt x="106" y="16"/>
                        </a:cubicBezTo>
                        <a:cubicBezTo>
                          <a:pt x="103" y="13"/>
                          <a:pt x="99" y="13"/>
                          <a:pt x="97" y="16"/>
                        </a:cubicBezTo>
                        <a:cubicBezTo>
                          <a:pt x="97" y="16"/>
                          <a:pt x="97" y="16"/>
                          <a:pt x="97" y="16"/>
                        </a:cubicBezTo>
                        <a:cubicBezTo>
                          <a:pt x="95" y="18"/>
                          <a:pt x="92" y="18"/>
                          <a:pt x="89" y="17"/>
                        </a:cubicBezTo>
                        <a:cubicBezTo>
                          <a:pt x="86" y="15"/>
                          <a:pt x="82" y="14"/>
                          <a:pt x="79" y="13"/>
                        </a:cubicBezTo>
                        <a:cubicBezTo>
                          <a:pt x="76" y="12"/>
                          <a:pt x="74" y="9"/>
                          <a:pt x="74" y="6"/>
                        </a:cubicBezTo>
                        <a:cubicBezTo>
                          <a:pt x="74" y="6"/>
                          <a:pt x="74" y="6"/>
                          <a:pt x="74" y="6"/>
                        </a:cubicBezTo>
                        <a:cubicBezTo>
                          <a:pt x="74" y="3"/>
                          <a:pt x="71" y="0"/>
                          <a:pt x="68" y="0"/>
                        </a:cubicBezTo>
                        <a:cubicBezTo>
                          <a:pt x="60" y="0"/>
                          <a:pt x="60" y="0"/>
                          <a:pt x="60" y="0"/>
                        </a:cubicBezTo>
                        <a:cubicBezTo>
                          <a:pt x="56" y="0"/>
                          <a:pt x="53" y="3"/>
                          <a:pt x="53" y="6"/>
                        </a:cubicBezTo>
                        <a:cubicBezTo>
                          <a:pt x="53" y="6"/>
                          <a:pt x="53" y="6"/>
                          <a:pt x="53" y="6"/>
                        </a:cubicBezTo>
                        <a:cubicBezTo>
                          <a:pt x="53" y="9"/>
                          <a:pt x="51" y="12"/>
                          <a:pt x="49" y="13"/>
                        </a:cubicBezTo>
                        <a:cubicBezTo>
                          <a:pt x="45" y="14"/>
                          <a:pt x="42" y="15"/>
                          <a:pt x="38" y="17"/>
                        </a:cubicBezTo>
                        <a:cubicBezTo>
                          <a:pt x="36" y="18"/>
                          <a:pt x="33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28" y="13"/>
                          <a:pt x="24" y="13"/>
                          <a:pt x="22" y="16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4" y="24"/>
                          <a:pt x="14" y="28"/>
                          <a:pt x="16" y="31"/>
                        </a:cubicBezTo>
                        <a:cubicBezTo>
                          <a:pt x="16" y="31"/>
                          <a:pt x="16" y="31"/>
                          <a:pt x="16" y="31"/>
                        </a:cubicBezTo>
                        <a:cubicBezTo>
                          <a:pt x="18" y="33"/>
                          <a:pt x="19" y="36"/>
                          <a:pt x="17" y="38"/>
                        </a:cubicBezTo>
                        <a:cubicBezTo>
                          <a:pt x="15" y="41"/>
                          <a:pt x="14" y="45"/>
                          <a:pt x="13" y="48"/>
                        </a:cubicBezTo>
                        <a:cubicBezTo>
                          <a:pt x="12" y="51"/>
                          <a:pt x="10" y="53"/>
                          <a:pt x="7" y="53"/>
                        </a:cubicBezTo>
                        <a:cubicBezTo>
                          <a:pt x="7" y="53"/>
                          <a:pt x="7" y="53"/>
                          <a:pt x="7" y="53"/>
                        </a:cubicBezTo>
                        <a:cubicBezTo>
                          <a:pt x="3" y="53"/>
                          <a:pt x="0" y="56"/>
                          <a:pt x="0" y="59"/>
                        </a:cubicBez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0" y="71"/>
                          <a:pt x="3" y="74"/>
                          <a:pt x="7" y="74"/>
                        </a:cubicBezTo>
                        <a:cubicBezTo>
                          <a:pt x="7" y="74"/>
                          <a:pt x="7" y="74"/>
                          <a:pt x="7" y="74"/>
                        </a:cubicBezTo>
                        <a:cubicBezTo>
                          <a:pt x="10" y="74"/>
                          <a:pt x="12" y="76"/>
                          <a:pt x="13" y="78"/>
                        </a:cubicBezTo>
                        <a:cubicBezTo>
                          <a:pt x="14" y="82"/>
                          <a:pt x="15" y="85"/>
                          <a:pt x="17" y="89"/>
                        </a:cubicBezTo>
                        <a:cubicBezTo>
                          <a:pt x="19" y="91"/>
                          <a:pt x="18" y="94"/>
                          <a:pt x="16" y="96"/>
                        </a:cubicBezTo>
                        <a:cubicBezTo>
                          <a:pt x="16" y="96"/>
                          <a:pt x="16" y="96"/>
                          <a:pt x="16" y="96"/>
                        </a:cubicBezTo>
                        <a:cubicBezTo>
                          <a:pt x="14" y="99"/>
                          <a:pt x="14" y="103"/>
                          <a:pt x="16" y="105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4" y="114"/>
                          <a:pt x="28" y="114"/>
                          <a:pt x="31" y="111"/>
                        </a:cubicBezTo>
                        <a:cubicBezTo>
                          <a:pt x="31" y="111"/>
                          <a:pt x="31" y="111"/>
                          <a:pt x="31" y="111"/>
                        </a:cubicBezTo>
                        <a:cubicBezTo>
                          <a:pt x="33" y="109"/>
                          <a:pt x="36" y="109"/>
                          <a:pt x="38" y="110"/>
                        </a:cubicBezTo>
                        <a:cubicBezTo>
                          <a:pt x="42" y="112"/>
                          <a:pt x="45" y="113"/>
                          <a:pt x="49" y="114"/>
                        </a:cubicBezTo>
                        <a:cubicBezTo>
                          <a:pt x="51" y="115"/>
                          <a:pt x="53" y="118"/>
                          <a:pt x="53" y="120"/>
                        </a:cubicBezTo>
                        <a:cubicBezTo>
                          <a:pt x="53" y="120"/>
                          <a:pt x="53" y="120"/>
                          <a:pt x="53" y="120"/>
                        </a:cubicBezTo>
                        <a:cubicBezTo>
                          <a:pt x="53" y="124"/>
                          <a:pt x="56" y="127"/>
                          <a:pt x="60" y="127"/>
                        </a:cubicBezTo>
                        <a:cubicBezTo>
                          <a:pt x="68" y="127"/>
                          <a:pt x="68" y="127"/>
                          <a:pt x="68" y="127"/>
                        </a:cubicBezTo>
                        <a:cubicBezTo>
                          <a:pt x="71" y="127"/>
                          <a:pt x="74" y="124"/>
                          <a:pt x="74" y="120"/>
                        </a:cubicBezTo>
                        <a:cubicBezTo>
                          <a:pt x="74" y="120"/>
                          <a:pt x="74" y="120"/>
                          <a:pt x="74" y="120"/>
                        </a:cubicBezTo>
                        <a:cubicBezTo>
                          <a:pt x="74" y="118"/>
                          <a:pt x="76" y="115"/>
                          <a:pt x="79" y="114"/>
                        </a:cubicBezTo>
                        <a:cubicBezTo>
                          <a:pt x="82" y="113"/>
                          <a:pt x="86" y="112"/>
                          <a:pt x="89" y="110"/>
                        </a:cubicBezTo>
                        <a:cubicBezTo>
                          <a:pt x="92" y="109"/>
                          <a:pt x="95" y="109"/>
                          <a:pt x="97" y="111"/>
                        </a:cubicBezTo>
                        <a:cubicBezTo>
                          <a:pt x="97" y="111"/>
                          <a:pt x="97" y="111"/>
                          <a:pt x="97" y="111"/>
                        </a:cubicBezTo>
                        <a:cubicBezTo>
                          <a:pt x="99" y="114"/>
                          <a:pt x="103" y="114"/>
                          <a:pt x="106" y="111"/>
                        </a:cubicBezTo>
                        <a:cubicBezTo>
                          <a:pt x="111" y="105"/>
                          <a:pt x="111" y="105"/>
                          <a:pt x="111" y="105"/>
                        </a:cubicBezTo>
                        <a:cubicBezTo>
                          <a:pt x="114" y="103"/>
                          <a:pt x="114" y="99"/>
                          <a:pt x="111" y="96"/>
                        </a:cubicBezTo>
                        <a:cubicBezTo>
                          <a:pt x="111" y="96"/>
                          <a:pt x="111" y="96"/>
                          <a:pt x="111" y="96"/>
                        </a:cubicBezTo>
                        <a:cubicBezTo>
                          <a:pt x="109" y="94"/>
                          <a:pt x="109" y="91"/>
                          <a:pt x="110" y="89"/>
                        </a:cubicBezTo>
                        <a:cubicBezTo>
                          <a:pt x="112" y="85"/>
                          <a:pt x="114" y="82"/>
                          <a:pt x="115" y="78"/>
                        </a:cubicBezTo>
                        <a:cubicBezTo>
                          <a:pt x="115" y="76"/>
                          <a:pt x="118" y="74"/>
                          <a:pt x="121" y="74"/>
                        </a:cubicBezTo>
                        <a:cubicBezTo>
                          <a:pt x="121" y="74"/>
                          <a:pt x="121" y="74"/>
                          <a:pt x="121" y="74"/>
                        </a:cubicBezTo>
                        <a:cubicBezTo>
                          <a:pt x="124" y="74"/>
                          <a:pt x="127" y="71"/>
                          <a:pt x="127" y="67"/>
                        </a:cubicBezTo>
                        <a:close/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20"/>
                  <p:cNvSpPr>
                    <a:spLocks/>
                  </p:cNvSpPr>
                  <p:nvPr/>
                </p:nvSpPr>
                <p:spPr bwMode="auto">
                  <a:xfrm>
                    <a:off x="2423020" y="1003569"/>
                    <a:ext cx="414695" cy="571822"/>
                  </a:xfrm>
                  <a:custGeom>
                    <a:avLst/>
                    <a:gdLst>
                      <a:gd name="T0" fmla="*/ 99 w 198"/>
                      <a:gd name="T1" fmla="*/ 0 h 284"/>
                      <a:gd name="T2" fmla="*/ 0 w 198"/>
                      <a:gd name="T3" fmla="*/ 99 h 284"/>
                      <a:gd name="T4" fmla="*/ 99 w 198"/>
                      <a:gd name="T5" fmla="*/ 284 h 284"/>
                      <a:gd name="T6" fmla="*/ 198 w 198"/>
                      <a:gd name="T7" fmla="*/ 99 h 284"/>
                      <a:gd name="T8" fmla="*/ 99 w 198"/>
                      <a:gd name="T9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8" h="284">
                        <a:moveTo>
                          <a:pt x="99" y="0"/>
                        </a:moveTo>
                        <a:cubicBezTo>
                          <a:pt x="44" y="0"/>
                          <a:pt x="0" y="44"/>
                          <a:pt x="0" y="99"/>
                        </a:cubicBezTo>
                        <a:cubicBezTo>
                          <a:pt x="0" y="153"/>
                          <a:pt x="99" y="284"/>
                          <a:pt x="99" y="284"/>
                        </a:cubicBezTo>
                        <a:cubicBezTo>
                          <a:pt x="99" y="284"/>
                          <a:pt x="198" y="153"/>
                          <a:pt x="198" y="99"/>
                        </a:cubicBezTo>
                        <a:cubicBezTo>
                          <a:pt x="198" y="44"/>
                          <a:pt x="153" y="0"/>
                          <a:pt x="99" y="0"/>
                        </a:cubicBezTo>
                        <a:close/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" name="Группа 9"/>
            <p:cNvGrpSpPr/>
            <p:nvPr/>
          </p:nvGrpSpPr>
          <p:grpSpPr>
            <a:xfrm>
              <a:off x="235263" y="3230365"/>
              <a:ext cx="3971118" cy="3011351"/>
              <a:chOff x="143985" y="2506805"/>
              <a:chExt cx="3971118" cy="3011351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985" y="2506805"/>
                <a:ext cx="3757101" cy="2336733"/>
              </a:xfrm>
              <a:prstGeom prst="rect">
                <a:avLst/>
              </a:prstGeom>
            </p:spPr>
          </p:pic>
          <p:grpSp>
            <p:nvGrpSpPr>
              <p:cNvPr id="76" name="Группа 75"/>
              <p:cNvGrpSpPr/>
              <p:nvPr/>
            </p:nvGrpSpPr>
            <p:grpSpPr>
              <a:xfrm rot="16200000" flipV="1">
                <a:off x="1274901" y="5155583"/>
                <a:ext cx="360003" cy="365143"/>
                <a:chOff x="12617996" y="6402015"/>
                <a:chExt cx="937852" cy="983670"/>
              </a:xfrm>
            </p:grpSpPr>
            <p:sp>
              <p:nvSpPr>
                <p:cNvPr id="80" name="Равнобедренный треугольник 79"/>
                <p:cNvSpPr/>
                <p:nvPr/>
              </p:nvSpPr>
              <p:spPr>
                <a:xfrm>
                  <a:off x="12618003" y="6402015"/>
                  <a:ext cx="937845" cy="678870"/>
                </a:xfrm>
                <a:prstGeom prst="triangle">
                  <a:avLst/>
                </a:prstGeom>
                <a:solidFill>
                  <a:srgbClr val="767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/>
                </a:p>
              </p:txBody>
            </p:sp>
            <p:sp>
              <p:nvSpPr>
                <p:cNvPr id="84" name="Равнобедренный треугольник 83"/>
                <p:cNvSpPr/>
                <p:nvPr/>
              </p:nvSpPr>
              <p:spPr>
                <a:xfrm>
                  <a:off x="12617996" y="6706815"/>
                  <a:ext cx="937845" cy="678870"/>
                </a:xfrm>
                <a:prstGeom prst="triangle">
                  <a:avLst/>
                </a:prstGeom>
                <a:solidFill>
                  <a:srgbClr val="33BB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/>
                </a:p>
              </p:txBody>
            </p:sp>
          </p:grpSp>
          <p:sp>
            <p:nvSpPr>
              <p:cNvPr id="85" name="Прямоугольник 84"/>
              <p:cNvSpPr/>
              <p:nvPr/>
            </p:nvSpPr>
            <p:spPr>
              <a:xfrm>
                <a:off x="235963" y="5100878"/>
                <a:ext cx="1024940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00C3FF"/>
                    </a:solidFill>
                  </a:rPr>
                  <a:t>На </a:t>
                </a:r>
                <a:r>
                  <a:rPr lang="ru-RU" sz="1000" b="1" dirty="0" smtClean="0">
                    <a:solidFill>
                      <a:srgbClr val="00C3FF"/>
                    </a:solidFill>
                  </a:rPr>
                  <a:t>к.2023 </a:t>
                </a:r>
                <a:r>
                  <a:rPr lang="ru-RU" sz="1000" b="1" dirty="0">
                    <a:solidFill>
                      <a:srgbClr val="00C3FF"/>
                    </a:solidFill>
                  </a:rPr>
                  <a:t>г.– </a:t>
                </a:r>
                <a:r>
                  <a:rPr lang="ru-RU" sz="900" b="1" dirty="0">
                    <a:solidFill>
                      <a:srgbClr val="00C3FF"/>
                    </a:solidFill>
                  </a:rPr>
                  <a:t>НАЧАЛЬНЫЙ</a:t>
                </a:r>
                <a:endParaRPr lang="ru-RU" sz="1000" b="1" dirty="0">
                  <a:solidFill>
                    <a:srgbClr val="00C3FF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2875542" y="5100878"/>
                <a:ext cx="1239561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4BC"/>
                    </a:solidFill>
                  </a:rPr>
                  <a:t>Целевой </a:t>
                </a:r>
                <a:r>
                  <a:rPr lang="ru-RU" sz="1000" dirty="0" smtClean="0">
                    <a:solidFill>
                      <a:srgbClr val="0074BC"/>
                    </a:solidFill>
                  </a:rPr>
                  <a:t>– </a:t>
                </a:r>
                <a:r>
                  <a:rPr lang="ru-RU" sz="900" b="1" dirty="0" smtClean="0">
                    <a:solidFill>
                      <a:srgbClr val="0074BC"/>
                    </a:solidFill>
                  </a:rPr>
                  <a:t>ОПРЕДЕЛЕННЫЙ</a:t>
                </a:r>
                <a:endParaRPr lang="ru-RU" sz="1000" b="1" dirty="0">
                  <a:solidFill>
                    <a:srgbClr val="0074BC"/>
                  </a:solidFill>
                </a:endParaRPr>
              </a:p>
            </p:txBody>
          </p:sp>
          <p:grpSp>
            <p:nvGrpSpPr>
              <p:cNvPr id="87" name="Группа 86"/>
              <p:cNvGrpSpPr/>
              <p:nvPr/>
            </p:nvGrpSpPr>
            <p:grpSpPr>
              <a:xfrm rot="16200000" flipV="1">
                <a:off x="2629276" y="5155583"/>
                <a:ext cx="360003" cy="365143"/>
                <a:chOff x="12617996" y="6402015"/>
                <a:chExt cx="937852" cy="983670"/>
              </a:xfrm>
            </p:grpSpPr>
            <p:sp>
              <p:nvSpPr>
                <p:cNvPr id="91" name="Равнобедренный треугольник 90"/>
                <p:cNvSpPr/>
                <p:nvPr/>
              </p:nvSpPr>
              <p:spPr>
                <a:xfrm>
                  <a:off x="12618003" y="6402015"/>
                  <a:ext cx="937845" cy="678870"/>
                </a:xfrm>
                <a:prstGeom prst="triangle">
                  <a:avLst/>
                </a:prstGeom>
                <a:solidFill>
                  <a:srgbClr val="0074B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/>
                </a:p>
              </p:txBody>
            </p:sp>
            <p:sp>
              <p:nvSpPr>
                <p:cNvPr id="92" name="Равнобедренный треугольник 91"/>
                <p:cNvSpPr/>
                <p:nvPr/>
              </p:nvSpPr>
              <p:spPr>
                <a:xfrm>
                  <a:off x="12617996" y="6706815"/>
                  <a:ext cx="937845" cy="678870"/>
                </a:xfrm>
                <a:prstGeom prst="triangle">
                  <a:avLst/>
                </a:prstGeom>
                <a:solidFill>
                  <a:srgbClr val="767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/>
                </a:p>
              </p:txBody>
            </p:sp>
          </p:grpSp>
          <p:sp>
            <p:nvSpPr>
              <p:cNvPr id="93" name="Прямоугольник 92"/>
              <p:cNvSpPr/>
              <p:nvPr/>
            </p:nvSpPr>
            <p:spPr>
              <a:xfrm>
                <a:off x="1575468" y="5100878"/>
                <a:ext cx="1071517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767776"/>
                    </a:solidFill>
                  </a:rPr>
                  <a:t>Текущий – </a:t>
                </a:r>
                <a:r>
                  <a:rPr lang="ru-RU" sz="900" b="1" dirty="0">
                    <a:solidFill>
                      <a:srgbClr val="767776"/>
                    </a:solidFill>
                  </a:rPr>
                  <a:t>НАЧАЛЬНЫЙ</a:t>
                </a:r>
                <a:endParaRPr lang="ru-RU" sz="1000" b="1" dirty="0">
                  <a:solidFill>
                    <a:srgbClr val="767776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722137" y="4822097"/>
                <a:ext cx="279506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/>
                  <a:t>УРОВЕНЬ ЗРЕЛОСТИ ПРОЦЕССОВ ИБ </a:t>
                </a: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562068" y="2577156"/>
              <a:ext cx="3014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/>
                <a:t>Экспертный набор </a:t>
              </a:r>
              <a:r>
                <a:rPr lang="ru-RU" sz="1200" b="1" dirty="0" smtClean="0"/>
                <a:t>контролей + зрелость (0-5) </a:t>
              </a:r>
              <a:endParaRPr lang="ru-RU" sz="12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19464" y="1320404"/>
            <a:ext cx="3755311" cy="4810628"/>
            <a:chOff x="4119464" y="1320404"/>
            <a:chExt cx="3755311" cy="4810628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4535284" y="1320404"/>
              <a:ext cx="3065710" cy="1253098"/>
              <a:chOff x="4528919" y="1320404"/>
              <a:chExt cx="3065710" cy="125309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528919" y="1927171"/>
                <a:ext cx="30657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accent1"/>
                    </a:solidFill>
                  </a:rPr>
                  <a:t>Компания </a:t>
                </a:r>
                <a:endParaRPr lang="ru-RU" b="1" dirty="0" smtClean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ru-RU" b="1" dirty="0" smtClean="0">
                    <a:solidFill>
                      <a:schemeClr val="accent1"/>
                    </a:solidFill>
                  </a:rPr>
                  <a:t>со </a:t>
                </a:r>
                <a:r>
                  <a:rPr lang="ru-RU" b="1" dirty="0">
                    <a:solidFill>
                      <a:schemeClr val="accent1"/>
                    </a:solidFill>
                  </a:rPr>
                  <a:t>зрелой СМИБ</a:t>
                </a:r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5810168" y="1320404"/>
                <a:ext cx="641961" cy="606767"/>
                <a:chOff x="7076833" y="3754202"/>
                <a:chExt cx="1169470" cy="1129523"/>
              </a:xfrm>
            </p:grpSpPr>
            <p:grpSp>
              <p:nvGrpSpPr>
                <p:cNvPr id="58" name="Group 55">
                  <a:extLst>
                    <a:ext uri="{FF2B5EF4-FFF2-40B4-BE49-F238E27FC236}">
                      <a16:creationId xmlns:a16="http://schemas.microsoft.com/office/drawing/2014/main" id="{5812A4F2-EC9D-4352-9E58-5ACF12180160}"/>
                    </a:ext>
                  </a:extLst>
                </p:cNvPr>
                <p:cNvGrpSpPr/>
                <p:nvPr/>
              </p:nvGrpSpPr>
              <p:grpSpPr>
                <a:xfrm>
                  <a:off x="7076833" y="3800531"/>
                  <a:ext cx="1169470" cy="1083194"/>
                  <a:chOff x="3801118" y="3717735"/>
                  <a:chExt cx="813882" cy="753839"/>
                </a:xfrm>
              </p:grpSpPr>
              <p:sp>
                <p:nvSpPr>
                  <p:cNvPr id="63" name="Freeform 205">
                    <a:extLst>
                      <a:ext uri="{FF2B5EF4-FFF2-40B4-BE49-F238E27FC236}">
                        <a16:creationId xmlns:a16="http://schemas.microsoft.com/office/drawing/2014/main" id="{855C9208-8B2B-4021-80A8-805692E60F4C}"/>
                      </a:ext>
                    </a:extLst>
                  </p:cNvPr>
                  <p:cNvSpPr/>
                  <p:nvPr/>
                </p:nvSpPr>
                <p:spPr bwMode="gray">
                  <a:xfrm rot="16899060" flipH="1">
                    <a:off x="3856100" y="3791631"/>
                    <a:ext cx="733649" cy="585858"/>
                  </a:xfrm>
                  <a:custGeom>
                    <a:avLst/>
                    <a:gdLst>
                      <a:gd name="connsiteX0" fmla="*/ 0 w 454819"/>
                      <a:gd name="connsiteY0" fmla="*/ 379249 h 379249"/>
                      <a:gd name="connsiteX1" fmla="*/ 242888 w 454819"/>
                      <a:gd name="connsiteY1" fmla="*/ 260186 h 379249"/>
                      <a:gd name="connsiteX2" fmla="*/ 297656 w 454819"/>
                      <a:gd name="connsiteY2" fmla="*/ 36349 h 379249"/>
                      <a:gd name="connsiteX3" fmla="*/ 454819 w 454819"/>
                      <a:gd name="connsiteY3" fmla="*/ 3011 h 379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4819" h="379249">
                        <a:moveTo>
                          <a:pt x="0" y="379249"/>
                        </a:moveTo>
                        <a:cubicBezTo>
                          <a:pt x="96639" y="348292"/>
                          <a:pt x="193279" y="317336"/>
                          <a:pt x="242888" y="260186"/>
                        </a:cubicBezTo>
                        <a:cubicBezTo>
                          <a:pt x="292497" y="203036"/>
                          <a:pt x="262334" y="79211"/>
                          <a:pt x="297656" y="36349"/>
                        </a:cubicBezTo>
                        <a:cubicBezTo>
                          <a:pt x="332978" y="-6513"/>
                          <a:pt x="393898" y="-1751"/>
                          <a:pt x="454819" y="3011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sysDash"/>
                    <a:miter lim="800000"/>
                    <a:headEnd/>
                    <a:tailEnd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Oval 56">
                    <a:extLst>
                      <a:ext uri="{FF2B5EF4-FFF2-40B4-BE49-F238E27FC236}">
                        <a16:creationId xmlns:a16="http://schemas.microsoft.com/office/drawing/2014/main" id="{34AC067D-4407-4A76-A0E1-1697D84EB74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801118" y="4322660"/>
                    <a:ext cx="148914" cy="1489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>
                    <a:noFill/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endParaRPr>
                  </a:p>
                </p:txBody>
              </p:sp>
              <p:sp>
                <p:nvSpPr>
                  <p:cNvPr id="65" name="Oval 57">
                    <a:extLst>
                      <a:ext uri="{FF2B5EF4-FFF2-40B4-BE49-F238E27FC236}">
                        <a16:creationId xmlns:a16="http://schemas.microsoft.com/office/drawing/2014/main" id="{EB8B444B-E3E6-4483-AC64-2D634F06429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157822" y="4104097"/>
                    <a:ext cx="148914" cy="1489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>
                    <a:noFill/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endParaRPr>
                  </a:p>
                </p:txBody>
              </p:sp>
              <p:sp>
                <p:nvSpPr>
                  <p:cNvPr id="66" name="Oval 58">
                    <a:extLst>
                      <a:ext uri="{FF2B5EF4-FFF2-40B4-BE49-F238E27FC236}">
                        <a16:creationId xmlns:a16="http://schemas.microsoft.com/office/drawing/2014/main" id="{EFF39D48-D13E-4D6E-8B83-99114988312B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466086" y="3753680"/>
                    <a:ext cx="148914" cy="14891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6350">
                    <a:noFill/>
                    <a:prstDash val="solid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</a:endParaRPr>
                  </a:p>
                </p:txBody>
              </p:sp>
            </p:grpSp>
            <p:grpSp>
              <p:nvGrpSpPr>
                <p:cNvPr id="59" name="Группа 58"/>
                <p:cNvGrpSpPr/>
                <p:nvPr/>
              </p:nvGrpSpPr>
              <p:grpSpPr>
                <a:xfrm>
                  <a:off x="7476574" y="3754202"/>
                  <a:ext cx="414695" cy="571822"/>
                  <a:chOff x="2929805" y="746373"/>
                  <a:chExt cx="414695" cy="571822"/>
                </a:xfrm>
              </p:grpSpPr>
              <p:sp>
                <p:nvSpPr>
                  <p:cNvPr id="6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099860" y="907479"/>
                    <a:ext cx="74585" cy="7060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19"/>
                  <p:cNvSpPr>
                    <a:spLocks/>
                  </p:cNvSpPr>
                  <p:nvPr/>
                </p:nvSpPr>
                <p:spPr bwMode="auto">
                  <a:xfrm>
                    <a:off x="3003397" y="814991"/>
                    <a:ext cx="265524" cy="255581"/>
                  </a:xfrm>
                  <a:custGeom>
                    <a:avLst/>
                    <a:gdLst>
                      <a:gd name="T0" fmla="*/ 127 w 127"/>
                      <a:gd name="T1" fmla="*/ 59 h 127"/>
                      <a:gd name="T2" fmla="*/ 121 w 127"/>
                      <a:gd name="T3" fmla="*/ 53 h 127"/>
                      <a:gd name="T4" fmla="*/ 110 w 127"/>
                      <a:gd name="T5" fmla="*/ 38 h 127"/>
                      <a:gd name="T6" fmla="*/ 111 w 127"/>
                      <a:gd name="T7" fmla="*/ 31 h 127"/>
                      <a:gd name="T8" fmla="*/ 106 w 127"/>
                      <a:gd name="T9" fmla="*/ 16 h 127"/>
                      <a:gd name="T10" fmla="*/ 97 w 127"/>
                      <a:gd name="T11" fmla="*/ 16 h 127"/>
                      <a:gd name="T12" fmla="*/ 79 w 127"/>
                      <a:gd name="T13" fmla="*/ 13 h 127"/>
                      <a:gd name="T14" fmla="*/ 74 w 127"/>
                      <a:gd name="T15" fmla="*/ 6 h 127"/>
                      <a:gd name="T16" fmla="*/ 60 w 127"/>
                      <a:gd name="T17" fmla="*/ 0 h 127"/>
                      <a:gd name="T18" fmla="*/ 53 w 127"/>
                      <a:gd name="T19" fmla="*/ 6 h 127"/>
                      <a:gd name="T20" fmla="*/ 38 w 127"/>
                      <a:gd name="T21" fmla="*/ 17 h 127"/>
                      <a:gd name="T22" fmla="*/ 31 w 127"/>
                      <a:gd name="T23" fmla="*/ 16 h 127"/>
                      <a:gd name="T24" fmla="*/ 16 w 127"/>
                      <a:gd name="T25" fmla="*/ 21 h 127"/>
                      <a:gd name="T26" fmla="*/ 16 w 127"/>
                      <a:gd name="T27" fmla="*/ 31 h 127"/>
                      <a:gd name="T28" fmla="*/ 13 w 127"/>
                      <a:gd name="T29" fmla="*/ 48 h 127"/>
                      <a:gd name="T30" fmla="*/ 7 w 127"/>
                      <a:gd name="T31" fmla="*/ 53 h 127"/>
                      <a:gd name="T32" fmla="*/ 0 w 127"/>
                      <a:gd name="T33" fmla="*/ 67 h 127"/>
                      <a:gd name="T34" fmla="*/ 7 w 127"/>
                      <a:gd name="T35" fmla="*/ 74 h 127"/>
                      <a:gd name="T36" fmla="*/ 17 w 127"/>
                      <a:gd name="T37" fmla="*/ 89 h 127"/>
                      <a:gd name="T38" fmla="*/ 16 w 127"/>
                      <a:gd name="T39" fmla="*/ 96 h 127"/>
                      <a:gd name="T40" fmla="*/ 22 w 127"/>
                      <a:gd name="T41" fmla="*/ 111 h 127"/>
                      <a:gd name="T42" fmla="*/ 31 w 127"/>
                      <a:gd name="T43" fmla="*/ 111 h 127"/>
                      <a:gd name="T44" fmla="*/ 49 w 127"/>
                      <a:gd name="T45" fmla="*/ 114 h 127"/>
                      <a:gd name="T46" fmla="*/ 53 w 127"/>
                      <a:gd name="T47" fmla="*/ 120 h 127"/>
                      <a:gd name="T48" fmla="*/ 68 w 127"/>
                      <a:gd name="T49" fmla="*/ 127 h 127"/>
                      <a:gd name="T50" fmla="*/ 74 w 127"/>
                      <a:gd name="T51" fmla="*/ 120 h 127"/>
                      <a:gd name="T52" fmla="*/ 89 w 127"/>
                      <a:gd name="T53" fmla="*/ 110 h 127"/>
                      <a:gd name="T54" fmla="*/ 97 w 127"/>
                      <a:gd name="T55" fmla="*/ 111 h 127"/>
                      <a:gd name="T56" fmla="*/ 111 w 127"/>
                      <a:gd name="T57" fmla="*/ 105 h 127"/>
                      <a:gd name="T58" fmla="*/ 111 w 127"/>
                      <a:gd name="T59" fmla="*/ 96 h 127"/>
                      <a:gd name="T60" fmla="*/ 115 w 127"/>
                      <a:gd name="T61" fmla="*/ 78 h 127"/>
                      <a:gd name="T62" fmla="*/ 121 w 127"/>
                      <a:gd name="T63" fmla="*/ 74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27" h="127">
                        <a:moveTo>
                          <a:pt x="127" y="67"/>
                        </a:moveTo>
                        <a:cubicBezTo>
                          <a:pt x="127" y="59"/>
                          <a:pt x="127" y="59"/>
                          <a:pt x="127" y="59"/>
                        </a:cubicBezTo>
                        <a:cubicBezTo>
                          <a:pt x="127" y="56"/>
                          <a:pt x="124" y="53"/>
                          <a:pt x="121" y="53"/>
                        </a:cubicBezTo>
                        <a:cubicBezTo>
                          <a:pt x="121" y="53"/>
                          <a:pt x="121" y="53"/>
                          <a:pt x="121" y="53"/>
                        </a:cubicBezTo>
                        <a:cubicBezTo>
                          <a:pt x="118" y="53"/>
                          <a:pt x="115" y="51"/>
                          <a:pt x="115" y="48"/>
                        </a:cubicBezTo>
                        <a:cubicBezTo>
                          <a:pt x="114" y="45"/>
                          <a:pt x="112" y="41"/>
                          <a:pt x="110" y="38"/>
                        </a:cubicBezTo>
                        <a:cubicBezTo>
                          <a:pt x="109" y="36"/>
                          <a:pt x="109" y="33"/>
                          <a:pt x="111" y="31"/>
                        </a:cubicBezTo>
                        <a:cubicBezTo>
                          <a:pt x="111" y="31"/>
                          <a:pt x="111" y="31"/>
                          <a:pt x="111" y="31"/>
                        </a:cubicBezTo>
                        <a:cubicBezTo>
                          <a:pt x="114" y="28"/>
                          <a:pt x="114" y="24"/>
                          <a:pt x="111" y="21"/>
                        </a:cubicBezTo>
                        <a:cubicBezTo>
                          <a:pt x="106" y="16"/>
                          <a:pt x="106" y="16"/>
                          <a:pt x="106" y="16"/>
                        </a:cubicBezTo>
                        <a:cubicBezTo>
                          <a:pt x="103" y="13"/>
                          <a:pt x="99" y="13"/>
                          <a:pt x="97" y="16"/>
                        </a:cubicBezTo>
                        <a:cubicBezTo>
                          <a:pt x="97" y="16"/>
                          <a:pt x="97" y="16"/>
                          <a:pt x="97" y="16"/>
                        </a:cubicBezTo>
                        <a:cubicBezTo>
                          <a:pt x="95" y="18"/>
                          <a:pt x="92" y="18"/>
                          <a:pt x="89" y="17"/>
                        </a:cubicBezTo>
                        <a:cubicBezTo>
                          <a:pt x="86" y="15"/>
                          <a:pt x="82" y="14"/>
                          <a:pt x="79" y="13"/>
                        </a:cubicBezTo>
                        <a:cubicBezTo>
                          <a:pt x="76" y="12"/>
                          <a:pt x="74" y="9"/>
                          <a:pt x="74" y="6"/>
                        </a:cubicBezTo>
                        <a:cubicBezTo>
                          <a:pt x="74" y="6"/>
                          <a:pt x="74" y="6"/>
                          <a:pt x="74" y="6"/>
                        </a:cubicBezTo>
                        <a:cubicBezTo>
                          <a:pt x="74" y="3"/>
                          <a:pt x="71" y="0"/>
                          <a:pt x="68" y="0"/>
                        </a:cubicBezTo>
                        <a:cubicBezTo>
                          <a:pt x="60" y="0"/>
                          <a:pt x="60" y="0"/>
                          <a:pt x="60" y="0"/>
                        </a:cubicBezTo>
                        <a:cubicBezTo>
                          <a:pt x="56" y="0"/>
                          <a:pt x="53" y="3"/>
                          <a:pt x="53" y="6"/>
                        </a:cubicBezTo>
                        <a:cubicBezTo>
                          <a:pt x="53" y="6"/>
                          <a:pt x="53" y="6"/>
                          <a:pt x="53" y="6"/>
                        </a:cubicBezTo>
                        <a:cubicBezTo>
                          <a:pt x="53" y="9"/>
                          <a:pt x="51" y="12"/>
                          <a:pt x="49" y="13"/>
                        </a:cubicBezTo>
                        <a:cubicBezTo>
                          <a:pt x="45" y="14"/>
                          <a:pt x="42" y="15"/>
                          <a:pt x="38" y="17"/>
                        </a:cubicBezTo>
                        <a:cubicBezTo>
                          <a:pt x="36" y="18"/>
                          <a:pt x="33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28" y="13"/>
                          <a:pt x="24" y="13"/>
                          <a:pt x="22" y="16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4" y="24"/>
                          <a:pt x="14" y="28"/>
                          <a:pt x="16" y="31"/>
                        </a:cubicBezTo>
                        <a:cubicBezTo>
                          <a:pt x="16" y="31"/>
                          <a:pt x="16" y="31"/>
                          <a:pt x="16" y="31"/>
                        </a:cubicBezTo>
                        <a:cubicBezTo>
                          <a:pt x="18" y="33"/>
                          <a:pt x="19" y="36"/>
                          <a:pt x="17" y="38"/>
                        </a:cubicBezTo>
                        <a:cubicBezTo>
                          <a:pt x="15" y="41"/>
                          <a:pt x="14" y="45"/>
                          <a:pt x="13" y="48"/>
                        </a:cubicBezTo>
                        <a:cubicBezTo>
                          <a:pt x="12" y="51"/>
                          <a:pt x="10" y="53"/>
                          <a:pt x="7" y="53"/>
                        </a:cubicBezTo>
                        <a:cubicBezTo>
                          <a:pt x="7" y="53"/>
                          <a:pt x="7" y="53"/>
                          <a:pt x="7" y="53"/>
                        </a:cubicBezTo>
                        <a:cubicBezTo>
                          <a:pt x="3" y="53"/>
                          <a:pt x="0" y="56"/>
                          <a:pt x="0" y="59"/>
                        </a:cubicBez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0" y="71"/>
                          <a:pt x="3" y="74"/>
                          <a:pt x="7" y="74"/>
                        </a:cubicBezTo>
                        <a:cubicBezTo>
                          <a:pt x="7" y="74"/>
                          <a:pt x="7" y="74"/>
                          <a:pt x="7" y="74"/>
                        </a:cubicBezTo>
                        <a:cubicBezTo>
                          <a:pt x="10" y="74"/>
                          <a:pt x="12" y="76"/>
                          <a:pt x="13" y="78"/>
                        </a:cubicBezTo>
                        <a:cubicBezTo>
                          <a:pt x="14" y="82"/>
                          <a:pt x="15" y="85"/>
                          <a:pt x="17" y="89"/>
                        </a:cubicBezTo>
                        <a:cubicBezTo>
                          <a:pt x="19" y="91"/>
                          <a:pt x="18" y="94"/>
                          <a:pt x="16" y="96"/>
                        </a:cubicBezTo>
                        <a:cubicBezTo>
                          <a:pt x="16" y="96"/>
                          <a:pt x="16" y="96"/>
                          <a:pt x="16" y="96"/>
                        </a:cubicBezTo>
                        <a:cubicBezTo>
                          <a:pt x="14" y="99"/>
                          <a:pt x="14" y="103"/>
                          <a:pt x="16" y="105"/>
                        </a:cubicBezTo>
                        <a:cubicBezTo>
                          <a:pt x="22" y="111"/>
                          <a:pt x="22" y="111"/>
                          <a:pt x="22" y="111"/>
                        </a:cubicBezTo>
                        <a:cubicBezTo>
                          <a:pt x="24" y="114"/>
                          <a:pt x="28" y="114"/>
                          <a:pt x="31" y="111"/>
                        </a:cubicBezTo>
                        <a:cubicBezTo>
                          <a:pt x="31" y="111"/>
                          <a:pt x="31" y="111"/>
                          <a:pt x="31" y="111"/>
                        </a:cubicBezTo>
                        <a:cubicBezTo>
                          <a:pt x="33" y="109"/>
                          <a:pt x="36" y="109"/>
                          <a:pt x="38" y="110"/>
                        </a:cubicBezTo>
                        <a:cubicBezTo>
                          <a:pt x="42" y="112"/>
                          <a:pt x="45" y="113"/>
                          <a:pt x="49" y="114"/>
                        </a:cubicBezTo>
                        <a:cubicBezTo>
                          <a:pt x="51" y="115"/>
                          <a:pt x="53" y="118"/>
                          <a:pt x="53" y="120"/>
                        </a:cubicBezTo>
                        <a:cubicBezTo>
                          <a:pt x="53" y="120"/>
                          <a:pt x="53" y="120"/>
                          <a:pt x="53" y="120"/>
                        </a:cubicBezTo>
                        <a:cubicBezTo>
                          <a:pt x="53" y="124"/>
                          <a:pt x="56" y="127"/>
                          <a:pt x="60" y="127"/>
                        </a:cubicBezTo>
                        <a:cubicBezTo>
                          <a:pt x="68" y="127"/>
                          <a:pt x="68" y="127"/>
                          <a:pt x="68" y="127"/>
                        </a:cubicBezTo>
                        <a:cubicBezTo>
                          <a:pt x="71" y="127"/>
                          <a:pt x="74" y="124"/>
                          <a:pt x="74" y="120"/>
                        </a:cubicBezTo>
                        <a:cubicBezTo>
                          <a:pt x="74" y="120"/>
                          <a:pt x="74" y="120"/>
                          <a:pt x="74" y="120"/>
                        </a:cubicBezTo>
                        <a:cubicBezTo>
                          <a:pt x="74" y="118"/>
                          <a:pt x="76" y="115"/>
                          <a:pt x="79" y="114"/>
                        </a:cubicBezTo>
                        <a:cubicBezTo>
                          <a:pt x="82" y="113"/>
                          <a:pt x="86" y="112"/>
                          <a:pt x="89" y="110"/>
                        </a:cubicBezTo>
                        <a:cubicBezTo>
                          <a:pt x="92" y="109"/>
                          <a:pt x="95" y="109"/>
                          <a:pt x="97" y="111"/>
                        </a:cubicBezTo>
                        <a:cubicBezTo>
                          <a:pt x="97" y="111"/>
                          <a:pt x="97" y="111"/>
                          <a:pt x="97" y="111"/>
                        </a:cubicBezTo>
                        <a:cubicBezTo>
                          <a:pt x="99" y="114"/>
                          <a:pt x="103" y="114"/>
                          <a:pt x="106" y="111"/>
                        </a:cubicBezTo>
                        <a:cubicBezTo>
                          <a:pt x="111" y="105"/>
                          <a:pt x="111" y="105"/>
                          <a:pt x="111" y="105"/>
                        </a:cubicBezTo>
                        <a:cubicBezTo>
                          <a:pt x="114" y="103"/>
                          <a:pt x="114" y="99"/>
                          <a:pt x="111" y="96"/>
                        </a:cubicBezTo>
                        <a:cubicBezTo>
                          <a:pt x="111" y="96"/>
                          <a:pt x="111" y="96"/>
                          <a:pt x="111" y="96"/>
                        </a:cubicBezTo>
                        <a:cubicBezTo>
                          <a:pt x="109" y="94"/>
                          <a:pt x="109" y="91"/>
                          <a:pt x="110" y="89"/>
                        </a:cubicBezTo>
                        <a:cubicBezTo>
                          <a:pt x="112" y="85"/>
                          <a:pt x="114" y="82"/>
                          <a:pt x="115" y="78"/>
                        </a:cubicBezTo>
                        <a:cubicBezTo>
                          <a:pt x="115" y="76"/>
                          <a:pt x="118" y="74"/>
                          <a:pt x="121" y="74"/>
                        </a:cubicBezTo>
                        <a:cubicBezTo>
                          <a:pt x="121" y="74"/>
                          <a:pt x="121" y="74"/>
                          <a:pt x="121" y="74"/>
                        </a:cubicBezTo>
                        <a:cubicBezTo>
                          <a:pt x="124" y="74"/>
                          <a:pt x="127" y="71"/>
                          <a:pt x="127" y="67"/>
                        </a:cubicBezTo>
                        <a:close/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Freeform 20"/>
                  <p:cNvSpPr>
                    <a:spLocks/>
                  </p:cNvSpPr>
                  <p:nvPr/>
                </p:nvSpPr>
                <p:spPr bwMode="auto">
                  <a:xfrm>
                    <a:off x="2929805" y="746373"/>
                    <a:ext cx="414695" cy="571822"/>
                  </a:xfrm>
                  <a:custGeom>
                    <a:avLst/>
                    <a:gdLst>
                      <a:gd name="T0" fmla="*/ 99 w 198"/>
                      <a:gd name="T1" fmla="*/ 0 h 284"/>
                      <a:gd name="T2" fmla="*/ 0 w 198"/>
                      <a:gd name="T3" fmla="*/ 99 h 284"/>
                      <a:gd name="T4" fmla="*/ 99 w 198"/>
                      <a:gd name="T5" fmla="*/ 284 h 284"/>
                      <a:gd name="T6" fmla="*/ 198 w 198"/>
                      <a:gd name="T7" fmla="*/ 99 h 284"/>
                      <a:gd name="T8" fmla="*/ 99 w 198"/>
                      <a:gd name="T9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8" h="284">
                        <a:moveTo>
                          <a:pt x="99" y="0"/>
                        </a:moveTo>
                        <a:cubicBezTo>
                          <a:pt x="44" y="0"/>
                          <a:pt x="0" y="44"/>
                          <a:pt x="0" y="99"/>
                        </a:cubicBezTo>
                        <a:cubicBezTo>
                          <a:pt x="0" y="153"/>
                          <a:pt x="99" y="284"/>
                          <a:pt x="99" y="284"/>
                        </a:cubicBezTo>
                        <a:cubicBezTo>
                          <a:pt x="99" y="284"/>
                          <a:pt x="198" y="153"/>
                          <a:pt x="198" y="99"/>
                        </a:cubicBezTo>
                        <a:cubicBezTo>
                          <a:pt x="198" y="44"/>
                          <a:pt x="153" y="0"/>
                          <a:pt x="99" y="0"/>
                        </a:cubicBezTo>
                        <a:close/>
                      </a:path>
                    </a:pathLst>
                  </a:custGeom>
                  <a:noFill/>
                  <a:ln w="1905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4119464" y="3196209"/>
              <a:ext cx="3755311" cy="2934823"/>
              <a:chOff x="4183944" y="2549878"/>
              <a:chExt cx="3755311" cy="2934823"/>
            </a:xfrm>
          </p:grpSpPr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1EAA4D23-9268-43F6-9729-BD2E53336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3944" y="2549878"/>
                <a:ext cx="3755311" cy="2934823"/>
              </a:xfrm>
              <a:prstGeom prst="roundRect">
                <a:avLst>
                  <a:gd name="adj" fmla="val 5252"/>
                </a:avLst>
              </a:prstGeom>
              <a:ln>
                <a:solidFill>
                  <a:schemeClr val="bg2"/>
                </a:solidFill>
              </a:ln>
            </p:spPr>
          </p:pic>
          <p:pic>
            <p:nvPicPr>
              <p:cNvPr id="96" name="Рисунок 95">
                <a:extLst>
                  <a:ext uri="{FF2B5EF4-FFF2-40B4-BE49-F238E27FC236}">
                    <a16:creationId xmlns:a16="http://schemas.microsoft.com/office/drawing/2014/main" id="{33E895A0-1D0F-4889-8BFC-DE2C495D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8223" y="4266457"/>
                <a:ext cx="2598806" cy="83442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12700" cmpd="sng"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 xmlns="" sd="1219033472">
                      <a:custGeom>
                        <a:avLst/>
                        <a:gdLst>
                          <a:gd name="connsiteX0" fmla="*/ 0 w 5221287"/>
                          <a:gd name="connsiteY0" fmla="*/ 249667 h 4284663"/>
                          <a:gd name="connsiteX1" fmla="*/ 249667 w 5221287"/>
                          <a:gd name="connsiteY1" fmla="*/ 0 h 4284663"/>
                          <a:gd name="connsiteX2" fmla="*/ 877012 w 5221287"/>
                          <a:gd name="connsiteY2" fmla="*/ 0 h 4284663"/>
                          <a:gd name="connsiteX3" fmla="*/ 1457138 w 5221287"/>
                          <a:gd name="connsiteY3" fmla="*/ 0 h 4284663"/>
                          <a:gd name="connsiteX4" fmla="*/ 2178922 w 5221287"/>
                          <a:gd name="connsiteY4" fmla="*/ 0 h 4284663"/>
                          <a:gd name="connsiteX5" fmla="*/ 2759048 w 5221287"/>
                          <a:gd name="connsiteY5" fmla="*/ 0 h 4284663"/>
                          <a:gd name="connsiteX6" fmla="*/ 3291954 w 5221287"/>
                          <a:gd name="connsiteY6" fmla="*/ 0 h 4284663"/>
                          <a:gd name="connsiteX7" fmla="*/ 3872080 w 5221287"/>
                          <a:gd name="connsiteY7" fmla="*/ 0 h 4284663"/>
                          <a:gd name="connsiteX8" fmla="*/ 4971620 w 5221287"/>
                          <a:gd name="connsiteY8" fmla="*/ 0 h 4284663"/>
                          <a:gd name="connsiteX9" fmla="*/ 5221287 w 5221287"/>
                          <a:gd name="connsiteY9" fmla="*/ 249667 h 4284663"/>
                          <a:gd name="connsiteX10" fmla="*/ 5221287 w 5221287"/>
                          <a:gd name="connsiteY10" fmla="*/ 766995 h 4284663"/>
                          <a:gd name="connsiteX11" fmla="*/ 5221287 w 5221287"/>
                          <a:gd name="connsiteY11" fmla="*/ 1397883 h 4284663"/>
                          <a:gd name="connsiteX12" fmla="*/ 5221287 w 5221287"/>
                          <a:gd name="connsiteY12" fmla="*/ 2104478 h 4284663"/>
                          <a:gd name="connsiteX13" fmla="*/ 5221287 w 5221287"/>
                          <a:gd name="connsiteY13" fmla="*/ 2773220 h 4284663"/>
                          <a:gd name="connsiteX14" fmla="*/ 5221287 w 5221287"/>
                          <a:gd name="connsiteY14" fmla="*/ 3366255 h 4284663"/>
                          <a:gd name="connsiteX15" fmla="*/ 5221287 w 5221287"/>
                          <a:gd name="connsiteY15" fmla="*/ 4034996 h 4284663"/>
                          <a:gd name="connsiteX16" fmla="*/ 4971620 w 5221287"/>
                          <a:gd name="connsiteY16" fmla="*/ 4284663 h 4284663"/>
                          <a:gd name="connsiteX17" fmla="*/ 4297055 w 5221287"/>
                          <a:gd name="connsiteY17" fmla="*/ 4284663 h 4284663"/>
                          <a:gd name="connsiteX18" fmla="*/ 3528052 w 5221287"/>
                          <a:gd name="connsiteY18" fmla="*/ 4284663 h 4284663"/>
                          <a:gd name="connsiteX19" fmla="*/ 2853487 w 5221287"/>
                          <a:gd name="connsiteY19" fmla="*/ 4284663 h 4284663"/>
                          <a:gd name="connsiteX20" fmla="*/ 2084483 w 5221287"/>
                          <a:gd name="connsiteY20" fmla="*/ 4284663 h 4284663"/>
                          <a:gd name="connsiteX21" fmla="*/ 1457138 w 5221287"/>
                          <a:gd name="connsiteY21" fmla="*/ 4284663 h 4284663"/>
                          <a:gd name="connsiteX22" fmla="*/ 877012 w 5221287"/>
                          <a:gd name="connsiteY22" fmla="*/ 4284663 h 4284663"/>
                          <a:gd name="connsiteX23" fmla="*/ 249667 w 5221287"/>
                          <a:gd name="connsiteY23" fmla="*/ 4284663 h 4284663"/>
                          <a:gd name="connsiteX24" fmla="*/ 0 w 5221287"/>
                          <a:gd name="connsiteY24" fmla="*/ 4034996 h 4284663"/>
                          <a:gd name="connsiteX25" fmla="*/ 0 w 5221287"/>
                          <a:gd name="connsiteY25" fmla="*/ 3404108 h 4284663"/>
                          <a:gd name="connsiteX26" fmla="*/ 0 w 5221287"/>
                          <a:gd name="connsiteY26" fmla="*/ 2697513 h 4284663"/>
                          <a:gd name="connsiteX27" fmla="*/ 0 w 5221287"/>
                          <a:gd name="connsiteY27" fmla="*/ 2028772 h 4284663"/>
                          <a:gd name="connsiteX28" fmla="*/ 0 w 5221287"/>
                          <a:gd name="connsiteY28" fmla="*/ 1473590 h 4284663"/>
                          <a:gd name="connsiteX29" fmla="*/ 0 w 5221287"/>
                          <a:gd name="connsiteY29" fmla="*/ 804849 h 4284663"/>
                          <a:gd name="connsiteX30" fmla="*/ 0 w 5221287"/>
                          <a:gd name="connsiteY30" fmla="*/ 249667 h 42846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5221287" h="4284663" fill="none" extrusionOk="0">
                            <a:moveTo>
                              <a:pt x="0" y="249667"/>
                            </a:moveTo>
                            <a:cubicBezTo>
                              <a:pt x="15216" y="85362"/>
                              <a:pt x="89036" y="-8719"/>
                              <a:pt x="249667" y="0"/>
                            </a:cubicBezTo>
                            <a:cubicBezTo>
                              <a:pt x="494776" y="-10360"/>
                              <a:pt x="715586" y="18888"/>
                              <a:pt x="877012" y="0"/>
                            </a:cubicBezTo>
                            <a:cubicBezTo>
                              <a:pt x="1038439" y="-18888"/>
                              <a:pt x="1250592" y="19603"/>
                              <a:pt x="1457138" y="0"/>
                            </a:cubicBezTo>
                            <a:cubicBezTo>
                              <a:pt x="1663684" y="-19603"/>
                              <a:pt x="1827198" y="-6572"/>
                              <a:pt x="2178922" y="0"/>
                            </a:cubicBezTo>
                            <a:cubicBezTo>
                              <a:pt x="2530646" y="6572"/>
                              <a:pt x="2592051" y="893"/>
                              <a:pt x="2759048" y="0"/>
                            </a:cubicBezTo>
                            <a:cubicBezTo>
                              <a:pt x="2926045" y="-893"/>
                              <a:pt x="3071418" y="12678"/>
                              <a:pt x="3291954" y="0"/>
                            </a:cubicBezTo>
                            <a:cubicBezTo>
                              <a:pt x="3512490" y="-12678"/>
                              <a:pt x="3725188" y="7065"/>
                              <a:pt x="3872080" y="0"/>
                            </a:cubicBezTo>
                            <a:cubicBezTo>
                              <a:pt x="4018972" y="-7065"/>
                              <a:pt x="4587473" y="-4983"/>
                              <a:pt x="4971620" y="0"/>
                            </a:cubicBezTo>
                            <a:cubicBezTo>
                              <a:pt x="5100940" y="1027"/>
                              <a:pt x="5235801" y="127024"/>
                              <a:pt x="5221287" y="249667"/>
                            </a:cubicBezTo>
                            <a:cubicBezTo>
                              <a:pt x="5234043" y="452934"/>
                              <a:pt x="5198919" y="595655"/>
                              <a:pt x="5221287" y="766995"/>
                            </a:cubicBezTo>
                            <a:cubicBezTo>
                              <a:pt x="5243655" y="938335"/>
                              <a:pt x="5213218" y="1090394"/>
                              <a:pt x="5221287" y="1397883"/>
                            </a:cubicBezTo>
                            <a:cubicBezTo>
                              <a:pt x="5229356" y="1705372"/>
                              <a:pt x="5210433" y="1845545"/>
                              <a:pt x="5221287" y="2104478"/>
                            </a:cubicBezTo>
                            <a:cubicBezTo>
                              <a:pt x="5232141" y="2363412"/>
                              <a:pt x="5241257" y="2623870"/>
                              <a:pt x="5221287" y="2773220"/>
                            </a:cubicBezTo>
                            <a:cubicBezTo>
                              <a:pt x="5201317" y="2922570"/>
                              <a:pt x="5197386" y="3160868"/>
                              <a:pt x="5221287" y="3366255"/>
                            </a:cubicBezTo>
                            <a:cubicBezTo>
                              <a:pt x="5245188" y="3571643"/>
                              <a:pt x="5219376" y="3785283"/>
                              <a:pt x="5221287" y="4034996"/>
                            </a:cubicBezTo>
                            <a:cubicBezTo>
                              <a:pt x="5221545" y="4184612"/>
                              <a:pt x="5134710" y="4262048"/>
                              <a:pt x="4971620" y="4284663"/>
                            </a:cubicBezTo>
                            <a:cubicBezTo>
                              <a:pt x="4651784" y="4285853"/>
                              <a:pt x="4481442" y="4259600"/>
                              <a:pt x="4297055" y="4284663"/>
                            </a:cubicBezTo>
                            <a:cubicBezTo>
                              <a:pt x="4112668" y="4309726"/>
                              <a:pt x="3815249" y="4320998"/>
                              <a:pt x="3528052" y="4284663"/>
                            </a:cubicBezTo>
                            <a:cubicBezTo>
                              <a:pt x="3240855" y="4248328"/>
                              <a:pt x="3129253" y="4293111"/>
                              <a:pt x="2853487" y="4284663"/>
                            </a:cubicBezTo>
                            <a:cubicBezTo>
                              <a:pt x="2577721" y="4276215"/>
                              <a:pt x="2291519" y="4248480"/>
                              <a:pt x="2084483" y="4284663"/>
                            </a:cubicBezTo>
                            <a:cubicBezTo>
                              <a:pt x="1877447" y="4320846"/>
                              <a:pt x="1753752" y="4272510"/>
                              <a:pt x="1457138" y="4284663"/>
                            </a:cubicBezTo>
                            <a:cubicBezTo>
                              <a:pt x="1160524" y="4296816"/>
                              <a:pt x="1103341" y="4302449"/>
                              <a:pt x="877012" y="4284663"/>
                            </a:cubicBezTo>
                            <a:cubicBezTo>
                              <a:pt x="650683" y="4266877"/>
                              <a:pt x="422798" y="4268339"/>
                              <a:pt x="249667" y="4284663"/>
                            </a:cubicBezTo>
                            <a:cubicBezTo>
                              <a:pt x="79280" y="4296064"/>
                              <a:pt x="-582" y="4143812"/>
                              <a:pt x="0" y="4034996"/>
                            </a:cubicBezTo>
                            <a:cubicBezTo>
                              <a:pt x="17687" y="3719841"/>
                              <a:pt x="22923" y="3539446"/>
                              <a:pt x="0" y="3404108"/>
                            </a:cubicBezTo>
                            <a:cubicBezTo>
                              <a:pt x="-22923" y="3268770"/>
                              <a:pt x="-17572" y="2971423"/>
                              <a:pt x="0" y="2697513"/>
                            </a:cubicBezTo>
                            <a:cubicBezTo>
                              <a:pt x="17572" y="2423603"/>
                              <a:pt x="8090" y="2282711"/>
                              <a:pt x="0" y="2028772"/>
                            </a:cubicBezTo>
                            <a:cubicBezTo>
                              <a:pt x="-8090" y="1774833"/>
                              <a:pt x="-17803" y="1660048"/>
                              <a:pt x="0" y="1473590"/>
                            </a:cubicBezTo>
                            <a:cubicBezTo>
                              <a:pt x="17803" y="1287132"/>
                              <a:pt x="4349" y="997683"/>
                              <a:pt x="0" y="804849"/>
                            </a:cubicBezTo>
                            <a:cubicBezTo>
                              <a:pt x="-4349" y="612015"/>
                              <a:pt x="-14484" y="467075"/>
                              <a:pt x="0" y="249667"/>
                            </a:cubicBezTo>
                            <a:close/>
                          </a:path>
                          <a:path w="5221287" h="4284663" stroke="0" extrusionOk="0">
                            <a:moveTo>
                              <a:pt x="0" y="249667"/>
                            </a:moveTo>
                            <a:cubicBezTo>
                              <a:pt x="-4789" y="108826"/>
                              <a:pt x="94737" y="6396"/>
                              <a:pt x="249667" y="0"/>
                            </a:cubicBezTo>
                            <a:cubicBezTo>
                              <a:pt x="416625" y="-256"/>
                              <a:pt x="774307" y="-12311"/>
                              <a:pt x="1018671" y="0"/>
                            </a:cubicBezTo>
                            <a:cubicBezTo>
                              <a:pt x="1263035" y="12311"/>
                              <a:pt x="1459994" y="-23802"/>
                              <a:pt x="1646016" y="0"/>
                            </a:cubicBezTo>
                            <a:cubicBezTo>
                              <a:pt x="1832039" y="23802"/>
                              <a:pt x="2009525" y="-295"/>
                              <a:pt x="2226142" y="0"/>
                            </a:cubicBezTo>
                            <a:cubicBezTo>
                              <a:pt x="2442759" y="295"/>
                              <a:pt x="2617475" y="-22053"/>
                              <a:pt x="2947926" y="0"/>
                            </a:cubicBezTo>
                            <a:cubicBezTo>
                              <a:pt x="3278377" y="22053"/>
                              <a:pt x="3295792" y="-7974"/>
                              <a:pt x="3575271" y="0"/>
                            </a:cubicBezTo>
                            <a:cubicBezTo>
                              <a:pt x="3854750" y="7974"/>
                              <a:pt x="3982057" y="-37036"/>
                              <a:pt x="4344275" y="0"/>
                            </a:cubicBezTo>
                            <a:cubicBezTo>
                              <a:pt x="4706493" y="37036"/>
                              <a:pt x="4671688" y="-5481"/>
                              <a:pt x="4971620" y="0"/>
                            </a:cubicBezTo>
                            <a:cubicBezTo>
                              <a:pt x="5105454" y="6706"/>
                              <a:pt x="5209016" y="97548"/>
                              <a:pt x="5221287" y="249667"/>
                            </a:cubicBezTo>
                            <a:cubicBezTo>
                              <a:pt x="5208693" y="447704"/>
                              <a:pt x="5195750" y="552173"/>
                              <a:pt x="5221287" y="804849"/>
                            </a:cubicBezTo>
                            <a:cubicBezTo>
                              <a:pt x="5246824" y="1057525"/>
                              <a:pt x="5223852" y="1162930"/>
                              <a:pt x="5221287" y="1435737"/>
                            </a:cubicBezTo>
                            <a:cubicBezTo>
                              <a:pt x="5218722" y="1708544"/>
                              <a:pt x="5211975" y="1901631"/>
                              <a:pt x="5221287" y="2028772"/>
                            </a:cubicBezTo>
                            <a:cubicBezTo>
                              <a:pt x="5230599" y="2155914"/>
                              <a:pt x="5188887" y="2402587"/>
                              <a:pt x="5221287" y="2735366"/>
                            </a:cubicBezTo>
                            <a:cubicBezTo>
                              <a:pt x="5253687" y="3068145"/>
                              <a:pt x="5233693" y="3151055"/>
                              <a:pt x="5221287" y="3441961"/>
                            </a:cubicBezTo>
                            <a:cubicBezTo>
                              <a:pt x="5208881" y="3732868"/>
                              <a:pt x="5192261" y="3882056"/>
                              <a:pt x="5221287" y="4034996"/>
                            </a:cubicBezTo>
                            <a:cubicBezTo>
                              <a:pt x="5211428" y="4163594"/>
                              <a:pt x="5105013" y="4277945"/>
                              <a:pt x="4971620" y="4284663"/>
                            </a:cubicBezTo>
                            <a:cubicBezTo>
                              <a:pt x="4684331" y="4292791"/>
                              <a:pt x="4463079" y="4303482"/>
                              <a:pt x="4249836" y="4284663"/>
                            </a:cubicBezTo>
                            <a:cubicBezTo>
                              <a:pt x="4036593" y="4265844"/>
                              <a:pt x="3939374" y="4270880"/>
                              <a:pt x="3716930" y="4284663"/>
                            </a:cubicBezTo>
                            <a:cubicBezTo>
                              <a:pt x="3494486" y="4298446"/>
                              <a:pt x="3362298" y="4274698"/>
                              <a:pt x="3136804" y="4284663"/>
                            </a:cubicBezTo>
                            <a:cubicBezTo>
                              <a:pt x="2911310" y="4294628"/>
                              <a:pt x="2602611" y="4275506"/>
                              <a:pt x="2367800" y="4284663"/>
                            </a:cubicBezTo>
                            <a:cubicBezTo>
                              <a:pt x="2132989" y="4293820"/>
                              <a:pt x="2010908" y="4260317"/>
                              <a:pt x="1693235" y="4284663"/>
                            </a:cubicBezTo>
                            <a:cubicBezTo>
                              <a:pt x="1375563" y="4309009"/>
                              <a:pt x="1348615" y="4294789"/>
                              <a:pt x="1113110" y="4284663"/>
                            </a:cubicBezTo>
                            <a:cubicBezTo>
                              <a:pt x="877606" y="4274537"/>
                              <a:pt x="668882" y="4261393"/>
                              <a:pt x="249667" y="4284663"/>
                            </a:cubicBezTo>
                            <a:cubicBezTo>
                              <a:pt x="99633" y="4283976"/>
                              <a:pt x="15905" y="4186576"/>
                              <a:pt x="0" y="4034996"/>
                            </a:cubicBezTo>
                            <a:cubicBezTo>
                              <a:pt x="22099" y="3778928"/>
                              <a:pt x="-4291" y="3579526"/>
                              <a:pt x="0" y="3404108"/>
                            </a:cubicBezTo>
                            <a:cubicBezTo>
                              <a:pt x="4291" y="3228690"/>
                              <a:pt x="-6542" y="3086513"/>
                              <a:pt x="0" y="2848926"/>
                            </a:cubicBezTo>
                            <a:cubicBezTo>
                              <a:pt x="6542" y="2611339"/>
                              <a:pt x="29057" y="2406650"/>
                              <a:pt x="0" y="2180185"/>
                            </a:cubicBezTo>
                            <a:cubicBezTo>
                              <a:pt x="-29057" y="1953720"/>
                              <a:pt x="23611" y="1752834"/>
                              <a:pt x="0" y="1625003"/>
                            </a:cubicBezTo>
                            <a:cubicBezTo>
                              <a:pt x="-23611" y="1497172"/>
                              <a:pt x="16900" y="1256821"/>
                              <a:pt x="0" y="956262"/>
                            </a:cubicBezTo>
                            <a:cubicBezTo>
                              <a:pt x="-16900" y="655703"/>
                              <a:pt x="10230" y="417549"/>
                              <a:pt x="0" y="249667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</p:pic>
        </p:grpSp>
        <p:sp>
          <p:nvSpPr>
            <p:cNvPr id="97" name="Прямоугольник 96"/>
            <p:cNvSpPr/>
            <p:nvPr/>
          </p:nvSpPr>
          <p:spPr>
            <a:xfrm>
              <a:off x="4323943" y="2577156"/>
              <a:ext cx="34883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Оценка по </a:t>
              </a:r>
              <a:r>
                <a:rPr lang="en-US" sz="1200" b="1" dirty="0" smtClean="0"/>
                <a:t>NIST CSF</a:t>
              </a:r>
              <a:r>
                <a:rPr lang="ru-RU" sz="1200" b="1" dirty="0" smtClean="0"/>
                <a:t> + зрелость (0-5) </a:t>
              </a:r>
            </a:p>
            <a:p>
              <a:pPr algn="ctr"/>
              <a:r>
                <a:rPr lang="ru-RU" sz="1200" b="1" dirty="0" smtClean="0"/>
                <a:t>+ сравнение с конкурентами </a:t>
              </a:r>
              <a:endParaRPr lang="ru-RU" sz="12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192815" y="1342931"/>
            <a:ext cx="3565998" cy="4767434"/>
            <a:chOff x="8192815" y="1342931"/>
            <a:chExt cx="3565998" cy="4767434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8333454" y="1342931"/>
              <a:ext cx="3362325" cy="1230571"/>
              <a:chOff x="8472998" y="1342931"/>
              <a:chExt cx="3362325" cy="1230571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8472998" y="1927171"/>
                <a:ext cx="33623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accent1"/>
                    </a:solidFill>
                  </a:rPr>
                  <a:t>Корпорация </a:t>
                </a:r>
                <a:endParaRPr lang="ru-RU" b="1" dirty="0" smtClean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ru-RU" b="1" dirty="0" smtClean="0">
                    <a:solidFill>
                      <a:schemeClr val="accent1"/>
                    </a:solidFill>
                  </a:rPr>
                  <a:t>с </a:t>
                </a:r>
                <a:r>
                  <a:rPr lang="ru-RU" b="1" dirty="0">
                    <a:solidFill>
                      <a:schemeClr val="accent1"/>
                    </a:solidFill>
                  </a:rPr>
                  <a:t>дочерними компаниями </a:t>
                </a:r>
              </a:p>
            </p:txBody>
          </p:sp>
          <p:grpSp>
            <p:nvGrpSpPr>
              <p:cNvPr id="67" name="Group 4"/>
              <p:cNvGrpSpPr>
                <a:grpSpLocks noChangeAspect="1"/>
              </p:cNvGrpSpPr>
              <p:nvPr/>
            </p:nvGrpSpPr>
            <p:grpSpPr bwMode="auto">
              <a:xfrm rot="16200000">
                <a:off x="9748266" y="1428224"/>
                <a:ext cx="656864" cy="486277"/>
                <a:chOff x="3539" y="3263"/>
                <a:chExt cx="1186" cy="878"/>
              </a:xfrm>
            </p:grpSpPr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>
                  <a:off x="4000" y="3341"/>
                  <a:ext cx="275" cy="263"/>
                </a:xfrm>
                <a:custGeom>
                  <a:avLst/>
                  <a:gdLst>
                    <a:gd name="T0" fmla="*/ 115 w 131"/>
                    <a:gd name="T1" fmla="*/ 94 h 130"/>
                    <a:gd name="T2" fmla="*/ 36 w 131"/>
                    <a:gd name="T3" fmla="*/ 114 h 130"/>
                    <a:gd name="T4" fmla="*/ 17 w 131"/>
                    <a:gd name="T5" fmla="*/ 35 h 130"/>
                    <a:gd name="T6" fmla="*/ 95 w 131"/>
                    <a:gd name="T7" fmla="*/ 16 h 130"/>
                    <a:gd name="T8" fmla="*/ 115 w 131"/>
                    <a:gd name="T9" fmla="*/ 94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130">
                      <a:moveTo>
                        <a:pt x="115" y="94"/>
                      </a:moveTo>
                      <a:cubicBezTo>
                        <a:pt x="98" y="121"/>
                        <a:pt x="63" y="130"/>
                        <a:pt x="36" y="114"/>
                      </a:cubicBezTo>
                      <a:cubicBezTo>
                        <a:pt x="9" y="97"/>
                        <a:pt x="0" y="62"/>
                        <a:pt x="17" y="35"/>
                      </a:cubicBezTo>
                      <a:cubicBezTo>
                        <a:pt x="33" y="8"/>
                        <a:pt x="68" y="0"/>
                        <a:pt x="95" y="16"/>
                      </a:cubicBezTo>
                      <a:cubicBezTo>
                        <a:pt x="122" y="32"/>
                        <a:pt x="131" y="67"/>
                        <a:pt x="115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9" name="Freeform 6"/>
                <p:cNvSpPr>
                  <a:spLocks/>
                </p:cNvSpPr>
                <p:nvPr/>
              </p:nvSpPr>
              <p:spPr bwMode="auto">
                <a:xfrm>
                  <a:off x="3863" y="3878"/>
                  <a:ext cx="275" cy="263"/>
                </a:xfrm>
                <a:custGeom>
                  <a:avLst/>
                  <a:gdLst>
                    <a:gd name="T0" fmla="*/ 115 w 131"/>
                    <a:gd name="T1" fmla="*/ 95 h 130"/>
                    <a:gd name="T2" fmla="*/ 36 w 131"/>
                    <a:gd name="T3" fmla="*/ 114 h 130"/>
                    <a:gd name="T4" fmla="*/ 17 w 131"/>
                    <a:gd name="T5" fmla="*/ 35 h 130"/>
                    <a:gd name="T6" fmla="*/ 95 w 131"/>
                    <a:gd name="T7" fmla="*/ 16 h 130"/>
                    <a:gd name="T8" fmla="*/ 115 w 131"/>
                    <a:gd name="T9" fmla="*/ 95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130">
                      <a:moveTo>
                        <a:pt x="115" y="95"/>
                      </a:moveTo>
                      <a:cubicBezTo>
                        <a:pt x="98" y="122"/>
                        <a:pt x="63" y="130"/>
                        <a:pt x="36" y="114"/>
                      </a:cubicBezTo>
                      <a:cubicBezTo>
                        <a:pt x="9" y="97"/>
                        <a:pt x="0" y="62"/>
                        <a:pt x="17" y="35"/>
                      </a:cubicBezTo>
                      <a:cubicBezTo>
                        <a:pt x="33" y="8"/>
                        <a:pt x="68" y="0"/>
                        <a:pt x="95" y="16"/>
                      </a:cubicBezTo>
                      <a:cubicBezTo>
                        <a:pt x="122" y="32"/>
                        <a:pt x="131" y="68"/>
                        <a:pt x="115" y="95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Freeform 7"/>
                <p:cNvSpPr>
                  <a:spLocks/>
                </p:cNvSpPr>
                <p:nvPr/>
              </p:nvSpPr>
              <p:spPr bwMode="auto">
                <a:xfrm>
                  <a:off x="3920" y="3933"/>
                  <a:ext cx="160" cy="153"/>
                </a:xfrm>
                <a:custGeom>
                  <a:avLst/>
                  <a:gdLst>
                    <a:gd name="T0" fmla="*/ 21 w 76"/>
                    <a:gd name="T1" fmla="*/ 66 h 76"/>
                    <a:gd name="T2" fmla="*/ 9 w 76"/>
                    <a:gd name="T3" fmla="*/ 21 h 76"/>
                    <a:gd name="T4" fmla="*/ 55 w 76"/>
                    <a:gd name="T5" fmla="*/ 10 h 76"/>
                    <a:gd name="T6" fmla="*/ 66 w 76"/>
                    <a:gd name="T7" fmla="*/ 55 h 76"/>
                    <a:gd name="T8" fmla="*/ 21 w 76"/>
                    <a:gd name="T9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76">
                      <a:moveTo>
                        <a:pt x="21" y="66"/>
                      </a:moveTo>
                      <a:cubicBezTo>
                        <a:pt x="5" y="57"/>
                        <a:pt x="0" y="36"/>
                        <a:pt x="9" y="21"/>
                      </a:cubicBezTo>
                      <a:cubicBezTo>
                        <a:pt x="19" y="5"/>
                        <a:pt x="39" y="0"/>
                        <a:pt x="55" y="10"/>
                      </a:cubicBezTo>
                      <a:cubicBezTo>
                        <a:pt x="71" y="19"/>
                        <a:pt x="76" y="40"/>
                        <a:pt x="66" y="55"/>
                      </a:cubicBezTo>
                      <a:cubicBezTo>
                        <a:pt x="57" y="71"/>
                        <a:pt x="36" y="76"/>
                        <a:pt x="21" y="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1" name="Freeform 8"/>
                <p:cNvSpPr>
                  <a:spLocks/>
                </p:cNvSpPr>
                <p:nvPr/>
              </p:nvSpPr>
              <p:spPr bwMode="auto">
                <a:xfrm>
                  <a:off x="3539" y="3559"/>
                  <a:ext cx="273" cy="266"/>
                </a:xfrm>
                <a:custGeom>
                  <a:avLst/>
                  <a:gdLst>
                    <a:gd name="T0" fmla="*/ 114 w 130"/>
                    <a:gd name="T1" fmla="*/ 95 h 131"/>
                    <a:gd name="T2" fmla="*/ 35 w 130"/>
                    <a:gd name="T3" fmla="*/ 115 h 131"/>
                    <a:gd name="T4" fmla="*/ 16 w 130"/>
                    <a:gd name="T5" fmla="*/ 36 h 131"/>
                    <a:gd name="T6" fmla="*/ 95 w 130"/>
                    <a:gd name="T7" fmla="*/ 17 h 131"/>
                    <a:gd name="T8" fmla="*/ 114 w 130"/>
                    <a:gd name="T9" fmla="*/ 9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131">
                      <a:moveTo>
                        <a:pt x="114" y="95"/>
                      </a:moveTo>
                      <a:cubicBezTo>
                        <a:pt x="98" y="122"/>
                        <a:pt x="62" y="131"/>
                        <a:pt x="35" y="115"/>
                      </a:cubicBezTo>
                      <a:cubicBezTo>
                        <a:pt x="8" y="98"/>
                        <a:pt x="0" y="63"/>
                        <a:pt x="16" y="36"/>
                      </a:cubicBezTo>
                      <a:cubicBezTo>
                        <a:pt x="33" y="9"/>
                        <a:pt x="68" y="0"/>
                        <a:pt x="95" y="17"/>
                      </a:cubicBezTo>
                      <a:cubicBezTo>
                        <a:pt x="122" y="33"/>
                        <a:pt x="130" y="68"/>
                        <a:pt x="114" y="95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>
                  <a:off x="3596" y="3616"/>
                  <a:ext cx="159" cy="154"/>
                </a:xfrm>
                <a:custGeom>
                  <a:avLst/>
                  <a:gdLst>
                    <a:gd name="T0" fmla="*/ 21 w 76"/>
                    <a:gd name="T1" fmla="*/ 66 h 76"/>
                    <a:gd name="T2" fmla="*/ 10 w 76"/>
                    <a:gd name="T3" fmla="*/ 21 h 76"/>
                    <a:gd name="T4" fmla="*/ 55 w 76"/>
                    <a:gd name="T5" fmla="*/ 9 h 76"/>
                    <a:gd name="T6" fmla="*/ 66 w 76"/>
                    <a:gd name="T7" fmla="*/ 55 h 76"/>
                    <a:gd name="T8" fmla="*/ 21 w 76"/>
                    <a:gd name="T9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76">
                      <a:moveTo>
                        <a:pt x="21" y="66"/>
                      </a:moveTo>
                      <a:cubicBezTo>
                        <a:pt x="5" y="57"/>
                        <a:pt x="0" y="36"/>
                        <a:pt x="10" y="21"/>
                      </a:cubicBezTo>
                      <a:cubicBezTo>
                        <a:pt x="19" y="5"/>
                        <a:pt x="40" y="0"/>
                        <a:pt x="55" y="9"/>
                      </a:cubicBezTo>
                      <a:cubicBezTo>
                        <a:pt x="71" y="19"/>
                        <a:pt x="76" y="39"/>
                        <a:pt x="66" y="55"/>
                      </a:cubicBezTo>
                      <a:cubicBezTo>
                        <a:pt x="57" y="71"/>
                        <a:pt x="36" y="76"/>
                        <a:pt x="21" y="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063" y="3616"/>
                  <a:ext cx="36" cy="199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863" y="3541"/>
                  <a:ext cx="126" cy="6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Freeform 14"/>
                <p:cNvSpPr>
                  <a:spLocks/>
                </p:cNvSpPr>
                <p:nvPr/>
              </p:nvSpPr>
              <p:spPr bwMode="auto">
                <a:xfrm>
                  <a:off x="4333" y="3821"/>
                  <a:ext cx="273" cy="266"/>
                </a:xfrm>
                <a:custGeom>
                  <a:avLst/>
                  <a:gdLst>
                    <a:gd name="T0" fmla="*/ 113 w 130"/>
                    <a:gd name="T1" fmla="*/ 35 h 131"/>
                    <a:gd name="T2" fmla="*/ 96 w 130"/>
                    <a:gd name="T3" fmla="*/ 114 h 131"/>
                    <a:gd name="T4" fmla="*/ 17 w 130"/>
                    <a:gd name="T5" fmla="*/ 96 h 131"/>
                    <a:gd name="T6" fmla="*/ 35 w 130"/>
                    <a:gd name="T7" fmla="*/ 17 h 131"/>
                    <a:gd name="T8" fmla="*/ 113 w 130"/>
                    <a:gd name="T9" fmla="*/ 3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131">
                      <a:moveTo>
                        <a:pt x="113" y="35"/>
                      </a:moveTo>
                      <a:cubicBezTo>
                        <a:pt x="130" y="62"/>
                        <a:pt x="122" y="97"/>
                        <a:pt x="96" y="114"/>
                      </a:cubicBezTo>
                      <a:cubicBezTo>
                        <a:pt x="69" y="131"/>
                        <a:pt x="34" y="123"/>
                        <a:pt x="17" y="96"/>
                      </a:cubicBezTo>
                      <a:cubicBezTo>
                        <a:pt x="0" y="70"/>
                        <a:pt x="8" y="34"/>
                        <a:pt x="35" y="17"/>
                      </a:cubicBezTo>
                      <a:cubicBezTo>
                        <a:pt x="61" y="0"/>
                        <a:pt x="97" y="8"/>
                        <a:pt x="113" y="35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Freeform 15"/>
                <p:cNvSpPr>
                  <a:spLocks/>
                </p:cNvSpPr>
                <p:nvPr/>
              </p:nvSpPr>
              <p:spPr bwMode="auto">
                <a:xfrm>
                  <a:off x="4390" y="3878"/>
                  <a:ext cx="160" cy="152"/>
                </a:xfrm>
                <a:custGeom>
                  <a:avLst/>
                  <a:gdLst>
                    <a:gd name="T0" fmla="*/ 56 w 76"/>
                    <a:gd name="T1" fmla="*/ 66 h 75"/>
                    <a:gd name="T2" fmla="*/ 10 w 76"/>
                    <a:gd name="T3" fmla="*/ 55 h 75"/>
                    <a:gd name="T4" fmla="*/ 20 w 76"/>
                    <a:gd name="T5" fmla="*/ 10 h 75"/>
                    <a:gd name="T6" fmla="*/ 66 w 76"/>
                    <a:gd name="T7" fmla="*/ 20 h 75"/>
                    <a:gd name="T8" fmla="*/ 56 w 76"/>
                    <a:gd name="T9" fmla="*/ 66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75">
                      <a:moveTo>
                        <a:pt x="56" y="66"/>
                      </a:moveTo>
                      <a:cubicBezTo>
                        <a:pt x="40" y="75"/>
                        <a:pt x="20" y="71"/>
                        <a:pt x="10" y="55"/>
                      </a:cubicBezTo>
                      <a:cubicBezTo>
                        <a:pt x="0" y="40"/>
                        <a:pt x="5" y="19"/>
                        <a:pt x="20" y="10"/>
                      </a:cubicBezTo>
                      <a:cubicBezTo>
                        <a:pt x="36" y="0"/>
                        <a:pt x="56" y="4"/>
                        <a:pt x="66" y="20"/>
                      </a:cubicBezTo>
                      <a:cubicBezTo>
                        <a:pt x="76" y="35"/>
                        <a:pt x="71" y="56"/>
                        <a:pt x="56" y="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Line 16"/>
                <p:cNvSpPr>
                  <a:spLocks noChangeShapeType="1"/>
                </p:cNvSpPr>
                <p:nvPr/>
              </p:nvSpPr>
              <p:spPr bwMode="auto">
                <a:xfrm>
                  <a:off x="4240" y="3616"/>
                  <a:ext cx="90" cy="14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Oval 18"/>
                <p:cNvSpPr>
                  <a:spLocks noChangeArrowheads="1"/>
                </p:cNvSpPr>
                <p:nvPr/>
              </p:nvSpPr>
              <p:spPr bwMode="auto">
                <a:xfrm rot="5400000">
                  <a:off x="4473" y="3439"/>
                  <a:ext cx="75" cy="71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Freeform 19"/>
                <p:cNvSpPr>
                  <a:spLocks/>
                </p:cNvSpPr>
                <p:nvPr/>
              </p:nvSpPr>
              <p:spPr bwMode="auto">
                <a:xfrm rot="5400000">
                  <a:off x="4376" y="3346"/>
                  <a:ext cx="267" cy="257"/>
                </a:xfrm>
                <a:custGeom>
                  <a:avLst/>
                  <a:gdLst>
                    <a:gd name="T0" fmla="*/ 127 w 127"/>
                    <a:gd name="T1" fmla="*/ 59 h 127"/>
                    <a:gd name="T2" fmla="*/ 121 w 127"/>
                    <a:gd name="T3" fmla="*/ 53 h 127"/>
                    <a:gd name="T4" fmla="*/ 110 w 127"/>
                    <a:gd name="T5" fmla="*/ 38 h 127"/>
                    <a:gd name="T6" fmla="*/ 111 w 127"/>
                    <a:gd name="T7" fmla="*/ 31 h 127"/>
                    <a:gd name="T8" fmla="*/ 106 w 127"/>
                    <a:gd name="T9" fmla="*/ 16 h 127"/>
                    <a:gd name="T10" fmla="*/ 97 w 127"/>
                    <a:gd name="T11" fmla="*/ 16 h 127"/>
                    <a:gd name="T12" fmla="*/ 79 w 127"/>
                    <a:gd name="T13" fmla="*/ 13 h 127"/>
                    <a:gd name="T14" fmla="*/ 74 w 127"/>
                    <a:gd name="T15" fmla="*/ 6 h 127"/>
                    <a:gd name="T16" fmla="*/ 60 w 127"/>
                    <a:gd name="T17" fmla="*/ 0 h 127"/>
                    <a:gd name="T18" fmla="*/ 53 w 127"/>
                    <a:gd name="T19" fmla="*/ 6 h 127"/>
                    <a:gd name="T20" fmla="*/ 38 w 127"/>
                    <a:gd name="T21" fmla="*/ 17 h 127"/>
                    <a:gd name="T22" fmla="*/ 31 w 127"/>
                    <a:gd name="T23" fmla="*/ 16 h 127"/>
                    <a:gd name="T24" fmla="*/ 16 w 127"/>
                    <a:gd name="T25" fmla="*/ 21 h 127"/>
                    <a:gd name="T26" fmla="*/ 16 w 127"/>
                    <a:gd name="T27" fmla="*/ 31 h 127"/>
                    <a:gd name="T28" fmla="*/ 13 w 127"/>
                    <a:gd name="T29" fmla="*/ 48 h 127"/>
                    <a:gd name="T30" fmla="*/ 7 w 127"/>
                    <a:gd name="T31" fmla="*/ 53 h 127"/>
                    <a:gd name="T32" fmla="*/ 0 w 127"/>
                    <a:gd name="T33" fmla="*/ 67 h 127"/>
                    <a:gd name="T34" fmla="*/ 7 w 127"/>
                    <a:gd name="T35" fmla="*/ 74 h 127"/>
                    <a:gd name="T36" fmla="*/ 17 w 127"/>
                    <a:gd name="T37" fmla="*/ 89 h 127"/>
                    <a:gd name="T38" fmla="*/ 16 w 127"/>
                    <a:gd name="T39" fmla="*/ 96 h 127"/>
                    <a:gd name="T40" fmla="*/ 22 w 127"/>
                    <a:gd name="T41" fmla="*/ 111 h 127"/>
                    <a:gd name="T42" fmla="*/ 31 w 127"/>
                    <a:gd name="T43" fmla="*/ 111 h 127"/>
                    <a:gd name="T44" fmla="*/ 49 w 127"/>
                    <a:gd name="T45" fmla="*/ 114 h 127"/>
                    <a:gd name="T46" fmla="*/ 53 w 127"/>
                    <a:gd name="T47" fmla="*/ 120 h 127"/>
                    <a:gd name="T48" fmla="*/ 68 w 127"/>
                    <a:gd name="T49" fmla="*/ 127 h 127"/>
                    <a:gd name="T50" fmla="*/ 74 w 127"/>
                    <a:gd name="T51" fmla="*/ 120 h 127"/>
                    <a:gd name="T52" fmla="*/ 89 w 127"/>
                    <a:gd name="T53" fmla="*/ 110 h 127"/>
                    <a:gd name="T54" fmla="*/ 97 w 127"/>
                    <a:gd name="T55" fmla="*/ 111 h 127"/>
                    <a:gd name="T56" fmla="*/ 111 w 127"/>
                    <a:gd name="T57" fmla="*/ 105 h 127"/>
                    <a:gd name="T58" fmla="*/ 111 w 127"/>
                    <a:gd name="T59" fmla="*/ 96 h 127"/>
                    <a:gd name="T60" fmla="*/ 115 w 127"/>
                    <a:gd name="T61" fmla="*/ 78 h 127"/>
                    <a:gd name="T62" fmla="*/ 121 w 127"/>
                    <a:gd name="T63" fmla="*/ 7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27" h="127">
                      <a:moveTo>
                        <a:pt x="127" y="67"/>
                      </a:moveTo>
                      <a:cubicBezTo>
                        <a:pt x="127" y="59"/>
                        <a:pt x="127" y="59"/>
                        <a:pt x="127" y="59"/>
                      </a:cubicBezTo>
                      <a:cubicBezTo>
                        <a:pt x="127" y="56"/>
                        <a:pt x="124" y="53"/>
                        <a:pt x="121" y="53"/>
                      </a:cubicBezTo>
                      <a:cubicBezTo>
                        <a:pt x="121" y="53"/>
                        <a:pt x="121" y="53"/>
                        <a:pt x="121" y="53"/>
                      </a:cubicBezTo>
                      <a:cubicBezTo>
                        <a:pt x="118" y="53"/>
                        <a:pt x="115" y="51"/>
                        <a:pt x="115" y="48"/>
                      </a:cubicBezTo>
                      <a:cubicBezTo>
                        <a:pt x="114" y="45"/>
                        <a:pt x="112" y="41"/>
                        <a:pt x="110" y="38"/>
                      </a:cubicBezTo>
                      <a:cubicBezTo>
                        <a:pt x="109" y="36"/>
                        <a:pt x="109" y="33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4" y="28"/>
                        <a:pt x="114" y="24"/>
                        <a:pt x="111" y="21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3" y="13"/>
                        <a:pt x="99" y="13"/>
                        <a:pt x="97" y="16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5" y="18"/>
                        <a:pt x="92" y="18"/>
                        <a:pt x="89" y="17"/>
                      </a:cubicBezTo>
                      <a:cubicBezTo>
                        <a:pt x="86" y="15"/>
                        <a:pt x="82" y="14"/>
                        <a:pt x="79" y="13"/>
                      </a:cubicBezTo>
                      <a:cubicBezTo>
                        <a:pt x="76" y="12"/>
                        <a:pt x="74" y="9"/>
                        <a:pt x="74" y="6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3"/>
                        <a:pt x="71" y="0"/>
                        <a:pt x="68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6" y="0"/>
                        <a:pt x="53" y="3"/>
                        <a:pt x="53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9"/>
                        <a:pt x="51" y="12"/>
                        <a:pt x="49" y="13"/>
                      </a:cubicBezTo>
                      <a:cubicBezTo>
                        <a:pt x="45" y="14"/>
                        <a:pt x="42" y="15"/>
                        <a:pt x="38" y="17"/>
                      </a:cubicBezTo>
                      <a:cubicBezTo>
                        <a:pt x="36" y="18"/>
                        <a:pt x="33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28" y="13"/>
                        <a:pt x="24" y="13"/>
                        <a:pt x="22" y="16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4" y="24"/>
                        <a:pt x="14" y="28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8" y="33"/>
                        <a:pt x="19" y="36"/>
                        <a:pt x="17" y="38"/>
                      </a:cubicBezTo>
                      <a:cubicBezTo>
                        <a:pt x="15" y="41"/>
                        <a:pt x="14" y="45"/>
                        <a:pt x="13" y="48"/>
                      </a:cubicBezTo>
                      <a:cubicBezTo>
                        <a:pt x="12" y="51"/>
                        <a:pt x="10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3" y="53"/>
                        <a:pt x="0" y="56"/>
                        <a:pt x="0" y="59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1"/>
                        <a:pt x="3" y="74"/>
                        <a:pt x="7" y="74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10" y="74"/>
                        <a:pt x="12" y="76"/>
                        <a:pt x="13" y="78"/>
                      </a:cubicBezTo>
                      <a:cubicBezTo>
                        <a:pt x="14" y="82"/>
                        <a:pt x="15" y="85"/>
                        <a:pt x="17" y="89"/>
                      </a:cubicBezTo>
                      <a:cubicBezTo>
                        <a:pt x="19" y="91"/>
                        <a:pt x="18" y="94"/>
                        <a:pt x="16" y="96"/>
                      </a:cubicBezTo>
                      <a:cubicBezTo>
                        <a:pt x="16" y="96"/>
                        <a:pt x="16" y="96"/>
                        <a:pt x="16" y="96"/>
                      </a:cubicBezTo>
                      <a:cubicBezTo>
                        <a:pt x="14" y="99"/>
                        <a:pt x="14" y="103"/>
                        <a:pt x="16" y="105"/>
                      </a:cubicBezTo>
                      <a:cubicBezTo>
                        <a:pt x="22" y="111"/>
                        <a:pt x="22" y="111"/>
                        <a:pt x="22" y="111"/>
                      </a:cubicBezTo>
                      <a:cubicBezTo>
                        <a:pt x="24" y="114"/>
                        <a:pt x="28" y="114"/>
                        <a:pt x="31" y="1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3" y="109"/>
                        <a:pt x="36" y="109"/>
                        <a:pt x="38" y="110"/>
                      </a:cubicBezTo>
                      <a:cubicBezTo>
                        <a:pt x="42" y="112"/>
                        <a:pt x="45" y="113"/>
                        <a:pt x="49" y="114"/>
                      </a:cubicBezTo>
                      <a:cubicBezTo>
                        <a:pt x="51" y="115"/>
                        <a:pt x="53" y="118"/>
                        <a:pt x="53" y="120"/>
                      </a:cubicBezTo>
                      <a:cubicBezTo>
                        <a:pt x="53" y="120"/>
                        <a:pt x="53" y="120"/>
                        <a:pt x="53" y="120"/>
                      </a:cubicBezTo>
                      <a:cubicBezTo>
                        <a:pt x="53" y="124"/>
                        <a:pt x="56" y="127"/>
                        <a:pt x="60" y="127"/>
                      </a:cubicBezTo>
                      <a:cubicBezTo>
                        <a:pt x="68" y="127"/>
                        <a:pt x="68" y="127"/>
                        <a:pt x="68" y="127"/>
                      </a:cubicBezTo>
                      <a:cubicBezTo>
                        <a:pt x="71" y="127"/>
                        <a:pt x="74" y="124"/>
                        <a:pt x="74" y="120"/>
                      </a:cubicBezTo>
                      <a:cubicBezTo>
                        <a:pt x="74" y="120"/>
                        <a:pt x="74" y="120"/>
                        <a:pt x="74" y="120"/>
                      </a:cubicBezTo>
                      <a:cubicBezTo>
                        <a:pt x="74" y="118"/>
                        <a:pt x="76" y="115"/>
                        <a:pt x="79" y="114"/>
                      </a:cubicBezTo>
                      <a:cubicBezTo>
                        <a:pt x="82" y="113"/>
                        <a:pt x="86" y="112"/>
                        <a:pt x="89" y="110"/>
                      </a:cubicBezTo>
                      <a:cubicBezTo>
                        <a:pt x="92" y="109"/>
                        <a:pt x="95" y="109"/>
                        <a:pt x="97" y="111"/>
                      </a:cubicBezTo>
                      <a:cubicBezTo>
                        <a:pt x="97" y="111"/>
                        <a:pt x="97" y="111"/>
                        <a:pt x="97" y="111"/>
                      </a:cubicBezTo>
                      <a:cubicBezTo>
                        <a:pt x="99" y="114"/>
                        <a:pt x="103" y="114"/>
                        <a:pt x="106" y="111"/>
                      </a:cubicBezTo>
                      <a:cubicBezTo>
                        <a:pt x="111" y="105"/>
                        <a:pt x="111" y="105"/>
                        <a:pt x="111" y="105"/>
                      </a:cubicBezTo>
                      <a:cubicBezTo>
                        <a:pt x="114" y="103"/>
                        <a:pt x="114" y="99"/>
                        <a:pt x="111" y="96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09" y="94"/>
                        <a:pt x="109" y="91"/>
                        <a:pt x="110" y="89"/>
                      </a:cubicBezTo>
                      <a:cubicBezTo>
                        <a:pt x="112" y="85"/>
                        <a:pt x="114" y="82"/>
                        <a:pt x="115" y="78"/>
                      </a:cubicBezTo>
                      <a:cubicBezTo>
                        <a:pt x="115" y="76"/>
                        <a:pt x="118" y="74"/>
                        <a:pt x="121" y="74"/>
                      </a:cubicBezTo>
                      <a:cubicBezTo>
                        <a:pt x="121" y="74"/>
                        <a:pt x="121" y="74"/>
                        <a:pt x="121" y="74"/>
                      </a:cubicBezTo>
                      <a:cubicBezTo>
                        <a:pt x="124" y="74"/>
                        <a:pt x="127" y="71"/>
                        <a:pt x="127" y="67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Freeform 20"/>
                <p:cNvSpPr>
                  <a:spLocks/>
                </p:cNvSpPr>
                <p:nvPr/>
              </p:nvSpPr>
              <p:spPr bwMode="auto">
                <a:xfrm rot="5400000">
                  <a:off x="4229" y="3184"/>
                  <a:ext cx="417" cy="575"/>
                </a:xfrm>
                <a:custGeom>
                  <a:avLst/>
                  <a:gdLst>
                    <a:gd name="T0" fmla="*/ 99 w 198"/>
                    <a:gd name="T1" fmla="*/ 0 h 284"/>
                    <a:gd name="T2" fmla="*/ 0 w 198"/>
                    <a:gd name="T3" fmla="*/ 99 h 284"/>
                    <a:gd name="T4" fmla="*/ 99 w 198"/>
                    <a:gd name="T5" fmla="*/ 284 h 284"/>
                    <a:gd name="T6" fmla="*/ 198 w 198"/>
                    <a:gd name="T7" fmla="*/ 99 h 284"/>
                    <a:gd name="T8" fmla="*/ 99 w 198"/>
                    <a:gd name="T9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" h="284">
                      <a:moveTo>
                        <a:pt x="99" y="0"/>
                      </a:moveTo>
                      <a:cubicBezTo>
                        <a:pt x="44" y="0"/>
                        <a:pt x="0" y="44"/>
                        <a:pt x="0" y="99"/>
                      </a:cubicBezTo>
                      <a:cubicBezTo>
                        <a:pt x="0" y="153"/>
                        <a:pt x="99" y="284"/>
                        <a:pt x="99" y="284"/>
                      </a:cubicBezTo>
                      <a:cubicBezTo>
                        <a:pt x="99" y="284"/>
                        <a:pt x="198" y="153"/>
                        <a:pt x="198" y="99"/>
                      </a:cubicBezTo>
                      <a:cubicBezTo>
                        <a:pt x="198" y="44"/>
                        <a:pt x="153" y="0"/>
                        <a:pt x="99" y="0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02" name="Прямоугольник 101"/>
            <p:cNvSpPr/>
            <p:nvPr/>
          </p:nvSpPr>
          <p:spPr>
            <a:xfrm>
              <a:off x="8270420" y="2577156"/>
              <a:ext cx="34883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Оценка по ИСО 27001 + зрелость (0-5) </a:t>
              </a:r>
            </a:p>
            <a:p>
              <a:pPr algn="ctr"/>
              <a:r>
                <a:rPr lang="ru-RU" sz="1200" b="1" dirty="0" smtClean="0"/>
                <a:t>+ сравнение по ГК</a:t>
              </a:r>
              <a:endParaRPr lang="ru-RU" sz="1200" b="1" dirty="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8192815" y="3230365"/>
              <a:ext cx="3564000" cy="2880000"/>
              <a:chOff x="5908515" y="1109909"/>
              <a:chExt cx="5251976" cy="4224415"/>
            </a:xfrm>
          </p:grpSpPr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515" y="1109909"/>
                <a:ext cx="5251976" cy="4224415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7206" y="2523430"/>
                <a:ext cx="2929262" cy="1133218"/>
              </a:xfrm>
              <a:prstGeom prst="rect">
                <a:avLst/>
              </a:prstGeom>
              <a:ln w="12700">
                <a:solidFill>
                  <a:srgbClr val="0033CC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00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</a:t>
            </a:r>
            <a:r>
              <a:rPr lang="ru-RU" dirty="0" smtClean="0"/>
              <a:t>кейсы (1</a:t>
            </a:r>
            <a:r>
              <a:rPr lang="en-US" dirty="0" smtClean="0"/>
              <a:t>/</a:t>
            </a:r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5963" y="817773"/>
            <a:ext cx="7284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КОРПОРАЦИЯ С ДОЧЕРНИМИ КОМПАНИЯМИ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16051" y="1084992"/>
            <a:ext cx="5251976" cy="4224415"/>
            <a:chOff x="5908515" y="1109909"/>
            <a:chExt cx="5251976" cy="422441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8515" y="1109909"/>
              <a:ext cx="5251976" cy="422441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7206" y="2523430"/>
              <a:ext cx="2929262" cy="1133218"/>
            </a:xfrm>
            <a:prstGeom prst="rect">
              <a:avLst/>
            </a:prstGeom>
            <a:ln w="12700">
              <a:solidFill>
                <a:srgbClr val="0033CC"/>
              </a:solidFill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487636" y="1596762"/>
            <a:ext cx="5634867" cy="1600438"/>
            <a:chOff x="487636" y="1596762"/>
            <a:chExt cx="5634867" cy="160043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66800" y="1596762"/>
              <a:ext cx="5055703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Ежегодная оценка состояния </a:t>
              </a:r>
              <a:r>
                <a:rPr lang="ru-RU" sz="1400" b="1" dirty="0" smtClean="0"/>
                <a:t>ИБ: уровень </a:t>
              </a:r>
              <a:r>
                <a:rPr lang="ru-RU" sz="1400" b="1" dirty="0"/>
                <a:t>зрелости </a:t>
              </a:r>
              <a:r>
                <a:rPr lang="ru-RU" sz="1400" b="1" dirty="0" smtClean="0"/>
                <a:t>процессов ИБ </a:t>
              </a:r>
              <a:r>
                <a:rPr lang="ru-RU" sz="1400" b="1" dirty="0"/>
                <a:t>оценивался по стандарту ISO 27001:2013 в течении 5 лет. </a:t>
              </a:r>
            </a:p>
            <a:p>
              <a:endParaRPr lang="ru-RU" sz="1400" b="1" dirty="0"/>
            </a:p>
            <a:p>
              <a:r>
                <a:rPr lang="ru-RU" sz="1400" b="1" dirty="0"/>
                <a:t>Модель, </a:t>
              </a:r>
              <a:r>
                <a:rPr lang="ru-RU" sz="1400" b="1" dirty="0" smtClean="0"/>
                <a:t>используемая для </a:t>
              </a:r>
              <a:r>
                <a:rPr lang="ru-RU" sz="1400" b="1" dirty="0"/>
                <a:t>оценки уровня зрелости процессов ИБ – адаптированная под компанию </a:t>
              </a:r>
              <a:r>
                <a:rPr lang="ru-RU" sz="1400" b="1" dirty="0" smtClean="0"/>
                <a:t>методология CMMI</a:t>
              </a:r>
              <a:endParaRPr lang="ru-RU" sz="1400" b="1" dirty="0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487636" y="1729581"/>
              <a:ext cx="436563" cy="436563"/>
              <a:chOff x="9921876" y="2344738"/>
              <a:chExt cx="436563" cy="436563"/>
            </a:xfrm>
          </p:grpSpPr>
          <p:sp>
            <p:nvSpPr>
              <p:cNvPr id="59" name="Freeform 66"/>
              <p:cNvSpPr>
                <a:spLocks/>
              </p:cNvSpPr>
              <p:nvPr/>
            </p:nvSpPr>
            <p:spPr bwMode="auto">
              <a:xfrm>
                <a:off x="10140951" y="2454276"/>
                <a:ext cx="87313" cy="196850"/>
              </a:xfrm>
              <a:custGeom>
                <a:avLst/>
                <a:gdLst>
                  <a:gd name="T0" fmla="*/ 0 w 55"/>
                  <a:gd name="T1" fmla="*/ 0 h 124"/>
                  <a:gd name="T2" fmla="*/ 0 w 55"/>
                  <a:gd name="T3" fmla="*/ 69 h 124"/>
                  <a:gd name="T4" fmla="*/ 55 w 55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24">
                    <a:moveTo>
                      <a:pt x="0" y="0"/>
                    </a:moveTo>
                    <a:lnTo>
                      <a:pt x="0" y="69"/>
                    </a:lnTo>
                    <a:lnTo>
                      <a:pt x="55" y="124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7"/>
              <p:cNvSpPr>
                <a:spLocks/>
              </p:cNvSpPr>
              <p:nvPr/>
            </p:nvSpPr>
            <p:spPr bwMode="auto">
              <a:xfrm>
                <a:off x="9921876" y="2344738"/>
                <a:ext cx="436563" cy="436563"/>
              </a:xfrm>
              <a:custGeom>
                <a:avLst/>
                <a:gdLst>
                  <a:gd name="T0" fmla="*/ 0 w 160"/>
                  <a:gd name="T1" fmla="*/ 80 h 160"/>
                  <a:gd name="T2" fmla="*/ 80 w 160"/>
                  <a:gd name="T3" fmla="*/ 160 h 160"/>
                  <a:gd name="T4" fmla="*/ 160 w 160"/>
                  <a:gd name="T5" fmla="*/ 80 h 160"/>
                  <a:gd name="T6" fmla="*/ 80 w 160"/>
                  <a:gd name="T7" fmla="*/ 0 h 160"/>
                  <a:gd name="T8" fmla="*/ 9 w 160"/>
                  <a:gd name="T9" fmla="*/ 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0">
                    <a:moveTo>
                      <a:pt x="0" y="80"/>
                    </a:moveTo>
                    <a:cubicBezTo>
                      <a:pt x="0" y="124"/>
                      <a:pt x="36" y="160"/>
                      <a:pt x="80" y="160"/>
                    </a:cubicBezTo>
                    <a:cubicBezTo>
                      <a:pt x="124" y="160"/>
                      <a:pt x="160" y="124"/>
                      <a:pt x="160" y="80"/>
                    </a:cubicBezTo>
                    <a:cubicBezTo>
                      <a:pt x="160" y="36"/>
                      <a:pt x="124" y="0"/>
                      <a:pt x="80" y="0"/>
                    </a:cubicBezTo>
                    <a:cubicBezTo>
                      <a:pt x="49" y="0"/>
                      <a:pt x="22" y="18"/>
                      <a:pt x="9" y="44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8"/>
              <p:cNvSpPr>
                <a:spLocks/>
              </p:cNvSpPr>
              <p:nvPr/>
            </p:nvSpPr>
            <p:spPr bwMode="auto">
              <a:xfrm>
                <a:off x="9928226" y="2359026"/>
                <a:ext cx="125413" cy="106363"/>
              </a:xfrm>
              <a:custGeom>
                <a:avLst/>
                <a:gdLst>
                  <a:gd name="T0" fmla="*/ 0 w 79"/>
                  <a:gd name="T1" fmla="*/ 0 h 67"/>
                  <a:gd name="T2" fmla="*/ 12 w 79"/>
                  <a:gd name="T3" fmla="*/ 67 h 67"/>
                  <a:gd name="T4" fmla="*/ 79 w 79"/>
                  <a:gd name="T5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67">
                    <a:moveTo>
                      <a:pt x="0" y="0"/>
                    </a:moveTo>
                    <a:lnTo>
                      <a:pt x="12" y="67"/>
                    </a:lnTo>
                    <a:lnTo>
                      <a:pt x="79" y="55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493986" y="2588327"/>
              <a:ext cx="390525" cy="390525"/>
              <a:chOff x="2603500" y="4452938"/>
              <a:chExt cx="390525" cy="390525"/>
            </a:xfrm>
          </p:grpSpPr>
          <p:sp>
            <p:nvSpPr>
              <p:cNvPr id="63" name="Rectangle 84"/>
              <p:cNvSpPr>
                <a:spLocks noChangeArrowheads="1"/>
              </p:cNvSpPr>
              <p:nvPr/>
            </p:nvSpPr>
            <p:spPr bwMode="auto">
              <a:xfrm>
                <a:off x="2759075" y="4668838"/>
                <a:ext cx="79375" cy="174625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Rectangle 85"/>
              <p:cNvSpPr>
                <a:spLocks noChangeArrowheads="1"/>
              </p:cNvSpPr>
              <p:nvPr/>
            </p:nvSpPr>
            <p:spPr bwMode="auto">
              <a:xfrm>
                <a:off x="2603500" y="4746625"/>
                <a:ext cx="77787" cy="96838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Rectangle 86"/>
              <p:cNvSpPr>
                <a:spLocks noChangeArrowheads="1"/>
              </p:cNvSpPr>
              <p:nvPr/>
            </p:nvSpPr>
            <p:spPr bwMode="auto">
              <a:xfrm>
                <a:off x="2916238" y="4589463"/>
                <a:ext cx="77787" cy="254000"/>
              </a:xfrm>
              <a:prstGeom prst="rect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2662238" y="4452938"/>
                <a:ext cx="273050" cy="157163"/>
              </a:xfrm>
              <a:custGeom>
                <a:avLst/>
                <a:gdLst>
                  <a:gd name="T0" fmla="*/ 0 w 172"/>
                  <a:gd name="T1" fmla="*/ 99 h 99"/>
                  <a:gd name="T2" fmla="*/ 49 w 172"/>
                  <a:gd name="T3" fmla="*/ 50 h 99"/>
                  <a:gd name="T4" fmla="*/ 86 w 172"/>
                  <a:gd name="T5" fmla="*/ 86 h 99"/>
                  <a:gd name="T6" fmla="*/ 172 w 172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99">
                    <a:moveTo>
                      <a:pt x="0" y="99"/>
                    </a:moveTo>
                    <a:lnTo>
                      <a:pt x="49" y="50"/>
                    </a:lnTo>
                    <a:lnTo>
                      <a:pt x="86" y="86"/>
                    </a:lnTo>
                    <a:lnTo>
                      <a:pt x="172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2857500" y="4452938"/>
                <a:ext cx="77787" cy="79375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0 h 50"/>
                  <a:gd name="T4" fmla="*/ 49 w 49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lnTo>
                      <a:pt x="49" y="0"/>
                    </a:lnTo>
                    <a:lnTo>
                      <a:pt x="49" y="5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3615860" y="3550304"/>
            <a:ext cx="3200191" cy="1679026"/>
            <a:chOff x="3615860" y="3550304"/>
            <a:chExt cx="3200191" cy="167902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85205" y="3550304"/>
              <a:ext cx="26308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033CC"/>
                  </a:solidFill>
                </a:rPr>
                <a:t>Централизованное ИБ</a:t>
              </a:r>
            </a:p>
            <a:p>
              <a:r>
                <a:rPr lang="ru-RU" sz="1200" dirty="0"/>
                <a:t>Унифицированные по группе компаний система контроля и оценки ИБ, метрики эффективности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85205" y="4582999"/>
              <a:ext cx="23414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033CC"/>
                  </a:solidFill>
                </a:rPr>
                <a:t>Сервисное ИБ</a:t>
              </a:r>
            </a:p>
            <a:p>
              <a:r>
                <a:rPr lang="ru-RU" sz="1200" dirty="0"/>
                <a:t>Понятное и прозрачное ИБ (для ИТ, для бизнеса) 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3615860" y="3725295"/>
              <a:ext cx="479425" cy="481013"/>
              <a:chOff x="8853489" y="4419601"/>
              <a:chExt cx="479425" cy="481013"/>
            </a:xfrm>
          </p:grpSpPr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flipH="1" flipV="1">
                <a:off x="8853489" y="4419601"/>
                <a:ext cx="131763" cy="131763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117"/>
              <p:cNvSpPr>
                <a:spLocks/>
              </p:cNvSpPr>
              <p:nvPr/>
            </p:nvSpPr>
            <p:spPr bwMode="auto">
              <a:xfrm>
                <a:off x="8853489" y="4419601"/>
                <a:ext cx="131763" cy="131763"/>
              </a:xfrm>
              <a:custGeom>
                <a:avLst/>
                <a:gdLst>
                  <a:gd name="T0" fmla="*/ 0 w 83"/>
                  <a:gd name="T1" fmla="*/ 83 h 83"/>
                  <a:gd name="T2" fmla="*/ 83 w 83"/>
                  <a:gd name="T3" fmla="*/ 83 h 83"/>
                  <a:gd name="T4" fmla="*/ 83 w 83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3">
                    <a:moveTo>
                      <a:pt x="0" y="83"/>
                    </a:moveTo>
                    <a:lnTo>
                      <a:pt x="83" y="83"/>
                    </a:lnTo>
                    <a:lnTo>
                      <a:pt x="83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flipV="1">
                <a:off x="9202739" y="4419601"/>
                <a:ext cx="130175" cy="131763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119"/>
              <p:cNvSpPr>
                <a:spLocks/>
              </p:cNvSpPr>
              <p:nvPr/>
            </p:nvSpPr>
            <p:spPr bwMode="auto">
              <a:xfrm>
                <a:off x="9202739" y="4419601"/>
                <a:ext cx="130175" cy="131763"/>
              </a:xfrm>
              <a:custGeom>
                <a:avLst/>
                <a:gdLst>
                  <a:gd name="T0" fmla="*/ 82 w 82"/>
                  <a:gd name="T1" fmla="*/ 83 h 83"/>
                  <a:gd name="T2" fmla="*/ 0 w 82"/>
                  <a:gd name="T3" fmla="*/ 83 h 83"/>
                  <a:gd name="T4" fmla="*/ 0 w 82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83">
                    <a:moveTo>
                      <a:pt x="82" y="83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flipH="1">
                <a:off x="8853489" y="4768851"/>
                <a:ext cx="131763" cy="131763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121"/>
              <p:cNvSpPr>
                <a:spLocks/>
              </p:cNvSpPr>
              <p:nvPr/>
            </p:nvSpPr>
            <p:spPr bwMode="auto">
              <a:xfrm>
                <a:off x="8853489" y="4768851"/>
                <a:ext cx="131763" cy="131763"/>
              </a:xfrm>
              <a:custGeom>
                <a:avLst/>
                <a:gdLst>
                  <a:gd name="T0" fmla="*/ 0 w 83"/>
                  <a:gd name="T1" fmla="*/ 0 h 83"/>
                  <a:gd name="T2" fmla="*/ 83 w 83"/>
                  <a:gd name="T3" fmla="*/ 0 h 83"/>
                  <a:gd name="T4" fmla="*/ 83 w 83"/>
                  <a:gd name="T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83">
                    <a:moveTo>
                      <a:pt x="0" y="0"/>
                    </a:moveTo>
                    <a:lnTo>
                      <a:pt x="83" y="0"/>
                    </a:lnTo>
                    <a:lnTo>
                      <a:pt x="83" y="83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>
                <a:off x="9202739" y="4768851"/>
                <a:ext cx="130175" cy="131763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123"/>
              <p:cNvSpPr>
                <a:spLocks/>
              </p:cNvSpPr>
              <p:nvPr/>
            </p:nvSpPr>
            <p:spPr bwMode="auto">
              <a:xfrm>
                <a:off x="9202739" y="4768851"/>
                <a:ext cx="130175" cy="131763"/>
              </a:xfrm>
              <a:custGeom>
                <a:avLst/>
                <a:gdLst>
                  <a:gd name="T0" fmla="*/ 82 w 82"/>
                  <a:gd name="T1" fmla="*/ 0 h 83"/>
                  <a:gd name="T2" fmla="*/ 0 w 82"/>
                  <a:gd name="T3" fmla="*/ 0 h 83"/>
                  <a:gd name="T4" fmla="*/ 0 w 82"/>
                  <a:gd name="T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83">
                    <a:moveTo>
                      <a:pt x="82" y="0"/>
                    </a:moveTo>
                    <a:lnTo>
                      <a:pt x="0" y="0"/>
                    </a:lnTo>
                    <a:lnTo>
                      <a:pt x="0" y="83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Oval 124"/>
              <p:cNvSpPr>
                <a:spLocks noChangeArrowheads="1"/>
              </p:cNvSpPr>
              <p:nvPr/>
            </p:nvSpPr>
            <p:spPr bwMode="auto">
              <a:xfrm>
                <a:off x="9028114" y="4594226"/>
                <a:ext cx="130175" cy="131763"/>
              </a:xfrm>
              <a:prstGeom prst="ellips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3638573" y="4635926"/>
              <a:ext cx="479426" cy="479426"/>
              <a:chOff x="9899651" y="1274763"/>
              <a:chExt cx="479426" cy="479426"/>
            </a:xfrm>
          </p:grpSpPr>
          <p:sp>
            <p:nvSpPr>
              <p:cNvPr id="98" name="Freeform 39"/>
              <p:cNvSpPr>
                <a:spLocks/>
              </p:cNvSpPr>
              <p:nvPr/>
            </p:nvSpPr>
            <p:spPr bwMode="auto">
              <a:xfrm>
                <a:off x="10009189" y="1274763"/>
                <a:ext cx="217488" cy="261938"/>
              </a:xfrm>
              <a:custGeom>
                <a:avLst/>
                <a:gdLst>
                  <a:gd name="T0" fmla="*/ 40 w 80"/>
                  <a:gd name="T1" fmla="*/ 96 h 96"/>
                  <a:gd name="T2" fmla="*/ 40 w 80"/>
                  <a:gd name="T3" fmla="*/ 96 h 96"/>
                  <a:gd name="T4" fmla="*/ 0 w 80"/>
                  <a:gd name="T5" fmla="*/ 48 h 96"/>
                  <a:gd name="T6" fmla="*/ 0 w 80"/>
                  <a:gd name="T7" fmla="*/ 40 h 96"/>
                  <a:gd name="T8" fmla="*/ 40 w 80"/>
                  <a:gd name="T9" fmla="*/ 0 h 96"/>
                  <a:gd name="T10" fmla="*/ 40 w 80"/>
                  <a:gd name="T11" fmla="*/ 0 h 96"/>
                  <a:gd name="T12" fmla="*/ 80 w 80"/>
                  <a:gd name="T13" fmla="*/ 40 h 96"/>
                  <a:gd name="T14" fmla="*/ 80 w 80"/>
                  <a:gd name="T15" fmla="*/ 48 h 96"/>
                  <a:gd name="T16" fmla="*/ 40 w 80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6">
                    <a:moveTo>
                      <a:pt x="40" y="96"/>
                    </a:moveTo>
                    <a:cubicBezTo>
                      <a:pt x="40" y="96"/>
                      <a:pt x="40" y="96"/>
                      <a:pt x="40" y="96"/>
                    </a:cubicBezTo>
                    <a:cubicBezTo>
                      <a:pt x="18" y="96"/>
                      <a:pt x="0" y="70"/>
                      <a:pt x="0" y="4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70"/>
                      <a:pt x="62" y="96"/>
                      <a:pt x="40" y="96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40"/>
              <p:cNvSpPr>
                <a:spLocks/>
              </p:cNvSpPr>
              <p:nvPr/>
            </p:nvSpPr>
            <p:spPr bwMode="auto">
              <a:xfrm>
                <a:off x="9899651" y="1590676"/>
                <a:ext cx="273050" cy="142875"/>
              </a:xfrm>
              <a:custGeom>
                <a:avLst/>
                <a:gdLst>
                  <a:gd name="T0" fmla="*/ 96 w 100"/>
                  <a:gd name="T1" fmla="*/ 1 h 52"/>
                  <a:gd name="T2" fmla="*/ 80 w 100"/>
                  <a:gd name="T3" fmla="*/ 0 h 52"/>
                  <a:gd name="T4" fmla="*/ 20 w 100"/>
                  <a:gd name="T5" fmla="*/ 9 h 52"/>
                  <a:gd name="T6" fmla="*/ 0 w 100"/>
                  <a:gd name="T7" fmla="*/ 35 h 52"/>
                  <a:gd name="T8" fmla="*/ 0 w 100"/>
                  <a:gd name="T9" fmla="*/ 52 h 52"/>
                  <a:gd name="T10" fmla="*/ 100 w 100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52">
                    <a:moveTo>
                      <a:pt x="96" y="1"/>
                    </a:moveTo>
                    <a:cubicBezTo>
                      <a:pt x="91" y="0"/>
                      <a:pt x="86" y="0"/>
                      <a:pt x="80" y="0"/>
                    </a:cubicBezTo>
                    <a:cubicBezTo>
                      <a:pt x="55" y="0"/>
                      <a:pt x="34" y="4"/>
                      <a:pt x="20" y="9"/>
                    </a:cubicBezTo>
                    <a:cubicBezTo>
                      <a:pt x="8" y="12"/>
                      <a:pt x="0" y="23"/>
                      <a:pt x="0" y="3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00" y="52"/>
                      <a:pt x="100" y="52"/>
                      <a:pt x="100" y="52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>
                <a:off x="10264776" y="1673226"/>
                <a:ext cx="55563" cy="3175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 flipV="1">
                <a:off x="10264776" y="1608138"/>
                <a:ext cx="55563" cy="3175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Oval 43"/>
              <p:cNvSpPr>
                <a:spLocks noChangeArrowheads="1"/>
              </p:cNvSpPr>
              <p:nvPr/>
            </p:nvSpPr>
            <p:spPr bwMode="auto">
              <a:xfrm>
                <a:off x="10206039" y="1624013"/>
                <a:ext cx="65088" cy="65088"/>
              </a:xfrm>
              <a:prstGeom prst="ellips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44"/>
              <p:cNvSpPr>
                <a:spLocks noChangeArrowheads="1"/>
              </p:cNvSpPr>
              <p:nvPr/>
            </p:nvSpPr>
            <p:spPr bwMode="auto">
              <a:xfrm>
                <a:off x="10313989" y="1558926"/>
                <a:ext cx="65088" cy="65088"/>
              </a:xfrm>
              <a:prstGeom prst="ellips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45"/>
              <p:cNvSpPr>
                <a:spLocks noChangeArrowheads="1"/>
              </p:cNvSpPr>
              <p:nvPr/>
            </p:nvSpPr>
            <p:spPr bwMode="auto">
              <a:xfrm>
                <a:off x="10313989" y="1689101"/>
                <a:ext cx="65088" cy="65088"/>
              </a:xfrm>
              <a:prstGeom prst="ellips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577009" y="5615054"/>
            <a:ext cx="8926559" cy="523220"/>
            <a:chOff x="1577009" y="5615054"/>
            <a:chExt cx="8926559" cy="5232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058010" y="5615054"/>
              <a:ext cx="79645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/>
                <a:t>Итерационный подход позволил выстроить равномерно зрелое ИБ в группе компаний и перейти </a:t>
              </a:r>
              <a:r>
                <a:rPr lang="ru-RU" sz="1400" b="1" dirty="0" smtClean="0"/>
                <a:t>от </a:t>
              </a:r>
              <a:r>
                <a:rPr lang="ru-RU" sz="1400" b="1" dirty="0"/>
                <a:t>устранения локальных проблем к бизнес-ориентированной модели ИБ</a:t>
              </a:r>
            </a:p>
          </p:txBody>
        </p:sp>
        <p:sp>
          <p:nvSpPr>
            <p:cNvPr id="13" name="Шеврон 12"/>
            <p:cNvSpPr/>
            <p:nvPr/>
          </p:nvSpPr>
          <p:spPr bwMode="auto">
            <a:xfrm>
              <a:off x="1577009" y="5676925"/>
              <a:ext cx="357807" cy="44109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05" name="Шеврон 104"/>
            <p:cNvSpPr/>
            <p:nvPr/>
          </p:nvSpPr>
          <p:spPr bwMode="auto">
            <a:xfrm flipH="1">
              <a:off x="10145761" y="5676925"/>
              <a:ext cx="357807" cy="44109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4800" y="3438939"/>
            <a:ext cx="3275035" cy="1961322"/>
            <a:chOff x="304800" y="3438939"/>
            <a:chExt cx="3275035" cy="196132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38671" y="3550304"/>
              <a:ext cx="248726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033CC"/>
                  </a:solidFill>
                </a:rPr>
                <a:t>Разнородное ИБ</a:t>
              </a:r>
            </a:p>
            <a:p>
              <a:r>
                <a:rPr lang="ru-RU" sz="1200" dirty="0"/>
                <a:t>Разные системы ИБ, процессы, контрольные мероприятия (либо их отсутствие) во всех дочерних компаниях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8671" y="4582999"/>
              <a:ext cx="23105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033CC"/>
                  </a:solidFill>
                </a:rPr>
                <a:t>Разрозненность служб ИБ</a:t>
              </a:r>
            </a:p>
            <a:p>
              <a:r>
                <a:rPr lang="ru-RU" sz="1200" dirty="0"/>
                <a:t>Отсутствие единых стандартов, обмена опытом</a:t>
              </a: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500335" y="3694722"/>
              <a:ext cx="457201" cy="438150"/>
              <a:chOff x="1539876" y="3392488"/>
              <a:chExt cx="457201" cy="438150"/>
            </a:xfrm>
          </p:grpSpPr>
          <p:sp>
            <p:nvSpPr>
              <p:cNvPr id="69" name="Line 45"/>
              <p:cNvSpPr>
                <a:spLocks noChangeShapeType="1"/>
              </p:cNvSpPr>
              <p:nvPr/>
            </p:nvSpPr>
            <p:spPr bwMode="auto">
              <a:xfrm>
                <a:off x="1539876" y="3502026"/>
                <a:ext cx="457200" cy="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46"/>
              <p:cNvSpPr>
                <a:spLocks noChangeShapeType="1"/>
              </p:cNvSpPr>
              <p:nvPr/>
            </p:nvSpPr>
            <p:spPr bwMode="auto">
              <a:xfrm flipH="1">
                <a:off x="1539876" y="3721101"/>
                <a:ext cx="457200" cy="0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7"/>
              <p:cNvSpPr>
                <a:spLocks/>
              </p:cNvSpPr>
              <p:nvPr/>
            </p:nvSpPr>
            <p:spPr bwMode="auto">
              <a:xfrm>
                <a:off x="1887539" y="3392488"/>
                <a:ext cx="109538" cy="219075"/>
              </a:xfrm>
              <a:custGeom>
                <a:avLst/>
                <a:gdLst>
                  <a:gd name="T0" fmla="*/ 0 w 69"/>
                  <a:gd name="T1" fmla="*/ 0 h 138"/>
                  <a:gd name="T2" fmla="*/ 69 w 69"/>
                  <a:gd name="T3" fmla="*/ 69 h 138"/>
                  <a:gd name="T4" fmla="*/ 0 w 69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138">
                    <a:moveTo>
                      <a:pt x="0" y="0"/>
                    </a:moveTo>
                    <a:lnTo>
                      <a:pt x="69" y="69"/>
                    </a:lnTo>
                    <a:lnTo>
                      <a:pt x="0" y="138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48"/>
              <p:cNvSpPr>
                <a:spLocks/>
              </p:cNvSpPr>
              <p:nvPr/>
            </p:nvSpPr>
            <p:spPr bwMode="auto">
              <a:xfrm>
                <a:off x="1539876" y="3611563"/>
                <a:ext cx="107950" cy="219075"/>
              </a:xfrm>
              <a:custGeom>
                <a:avLst/>
                <a:gdLst>
                  <a:gd name="T0" fmla="*/ 68 w 68"/>
                  <a:gd name="T1" fmla="*/ 138 h 138"/>
                  <a:gd name="T2" fmla="*/ 0 w 68"/>
                  <a:gd name="T3" fmla="*/ 69 h 138"/>
                  <a:gd name="T4" fmla="*/ 68 w 68"/>
                  <a:gd name="T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38">
                    <a:moveTo>
                      <a:pt x="68" y="138"/>
                    </a:moveTo>
                    <a:lnTo>
                      <a:pt x="0" y="69"/>
                    </a:lnTo>
                    <a:lnTo>
                      <a:pt x="68" y="0"/>
                    </a:ln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519386" y="4635926"/>
              <a:ext cx="457200" cy="469901"/>
              <a:chOff x="2574926" y="1274763"/>
              <a:chExt cx="457200" cy="469901"/>
            </a:xfrm>
          </p:grpSpPr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 flipH="1">
                <a:off x="2901951" y="1612901"/>
                <a:ext cx="130175" cy="131763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2901951" y="1612901"/>
                <a:ext cx="130175" cy="131763"/>
              </a:xfrm>
              <a:prstGeom prst="line">
                <a:avLst/>
              </a:pr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2684464" y="1274763"/>
                <a:ext cx="217488" cy="261938"/>
              </a:xfrm>
              <a:custGeom>
                <a:avLst/>
                <a:gdLst>
                  <a:gd name="T0" fmla="*/ 40 w 80"/>
                  <a:gd name="T1" fmla="*/ 96 h 96"/>
                  <a:gd name="T2" fmla="*/ 40 w 80"/>
                  <a:gd name="T3" fmla="*/ 96 h 96"/>
                  <a:gd name="T4" fmla="*/ 0 w 80"/>
                  <a:gd name="T5" fmla="*/ 48 h 96"/>
                  <a:gd name="T6" fmla="*/ 0 w 80"/>
                  <a:gd name="T7" fmla="*/ 40 h 96"/>
                  <a:gd name="T8" fmla="*/ 40 w 80"/>
                  <a:gd name="T9" fmla="*/ 0 h 96"/>
                  <a:gd name="T10" fmla="*/ 40 w 80"/>
                  <a:gd name="T11" fmla="*/ 0 h 96"/>
                  <a:gd name="T12" fmla="*/ 80 w 80"/>
                  <a:gd name="T13" fmla="*/ 40 h 96"/>
                  <a:gd name="T14" fmla="*/ 80 w 80"/>
                  <a:gd name="T15" fmla="*/ 48 h 96"/>
                  <a:gd name="T16" fmla="*/ 40 w 80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6">
                    <a:moveTo>
                      <a:pt x="40" y="96"/>
                    </a:moveTo>
                    <a:cubicBezTo>
                      <a:pt x="40" y="96"/>
                      <a:pt x="40" y="96"/>
                      <a:pt x="40" y="96"/>
                    </a:cubicBezTo>
                    <a:cubicBezTo>
                      <a:pt x="18" y="96"/>
                      <a:pt x="0" y="70"/>
                      <a:pt x="0" y="4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70"/>
                      <a:pt x="62" y="96"/>
                      <a:pt x="40" y="96"/>
                    </a:cubicBezTo>
                    <a:close/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2574926" y="1590676"/>
                <a:ext cx="250825" cy="142875"/>
              </a:xfrm>
              <a:custGeom>
                <a:avLst/>
                <a:gdLst>
                  <a:gd name="T0" fmla="*/ 92 w 92"/>
                  <a:gd name="T1" fmla="*/ 0 h 52"/>
                  <a:gd name="T2" fmla="*/ 80 w 92"/>
                  <a:gd name="T3" fmla="*/ 0 h 52"/>
                  <a:gd name="T4" fmla="*/ 20 w 92"/>
                  <a:gd name="T5" fmla="*/ 9 h 52"/>
                  <a:gd name="T6" fmla="*/ 0 w 92"/>
                  <a:gd name="T7" fmla="*/ 35 h 52"/>
                  <a:gd name="T8" fmla="*/ 0 w 92"/>
                  <a:gd name="T9" fmla="*/ 52 h 52"/>
                  <a:gd name="T10" fmla="*/ 92 w 9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2">
                    <a:moveTo>
                      <a:pt x="92" y="0"/>
                    </a:moveTo>
                    <a:cubicBezTo>
                      <a:pt x="88" y="0"/>
                      <a:pt x="84" y="0"/>
                      <a:pt x="80" y="0"/>
                    </a:cubicBezTo>
                    <a:cubicBezTo>
                      <a:pt x="55" y="0"/>
                      <a:pt x="34" y="4"/>
                      <a:pt x="20" y="9"/>
                    </a:cubicBezTo>
                    <a:cubicBezTo>
                      <a:pt x="8" y="12"/>
                      <a:pt x="0" y="23"/>
                      <a:pt x="0" y="3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92" y="52"/>
                      <a:pt x="92" y="52"/>
                      <a:pt x="92" y="52"/>
                    </a:cubicBezTo>
                  </a:path>
                </a:pathLst>
              </a:custGeom>
              <a:noFill/>
              <a:ln w="22225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Пятиугольник 14"/>
            <p:cNvSpPr/>
            <p:nvPr/>
          </p:nvSpPr>
          <p:spPr bwMode="auto">
            <a:xfrm>
              <a:off x="304800" y="3438939"/>
              <a:ext cx="3275035" cy="1961322"/>
            </a:xfrm>
            <a:prstGeom prst="homePlate">
              <a:avLst>
                <a:gd name="adj" fmla="val 18243"/>
              </a:avLst>
            </a:prstGeom>
            <a:noFill/>
            <a:ln w="19050">
              <a:solidFill>
                <a:srgbClr val="00C3FF"/>
              </a:solidFill>
              <a:prstDash val="lgDash"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826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0">
      <a:dk1>
        <a:srgbClr val="001031"/>
      </a:dk1>
      <a:lt1>
        <a:srgbClr val="FFFFFF"/>
      </a:lt1>
      <a:dk2>
        <a:srgbClr val="001031"/>
      </a:dk2>
      <a:lt2>
        <a:srgbClr val="FFFFFF"/>
      </a:lt2>
      <a:accent1>
        <a:srgbClr val="0033CC"/>
      </a:accent1>
      <a:accent2>
        <a:srgbClr val="00C3FF"/>
      </a:accent2>
      <a:accent3>
        <a:srgbClr val="B4F74B"/>
      </a:accent3>
      <a:accent4>
        <a:srgbClr val="F9A51A"/>
      </a:accent4>
      <a:accent5>
        <a:srgbClr val="EC1C24"/>
      </a:accent5>
      <a:accent6>
        <a:srgbClr val="7030A0"/>
      </a:accent6>
      <a:hlink>
        <a:srgbClr val="00C3FF"/>
      </a:hlink>
      <a:folHlink>
        <a:srgbClr val="0033CC"/>
      </a:folHlink>
    </a:clrScheme>
    <a:fontScheme name="Другая 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 algn="ctr"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_basic">
  <a:themeElements>
    <a:clrScheme name="Презентация новая">
      <a:dk1>
        <a:srgbClr val="001031"/>
      </a:dk1>
      <a:lt1>
        <a:srgbClr val="FFFFFF"/>
      </a:lt1>
      <a:dk2>
        <a:srgbClr val="001031"/>
      </a:dk2>
      <a:lt2>
        <a:srgbClr val="FFFFFF"/>
      </a:lt2>
      <a:accent1>
        <a:srgbClr val="0033CC"/>
      </a:accent1>
      <a:accent2>
        <a:srgbClr val="00C3FF"/>
      </a:accent2>
      <a:accent3>
        <a:srgbClr val="00835A"/>
      </a:accent3>
      <a:accent4>
        <a:srgbClr val="F9A51A"/>
      </a:accent4>
      <a:accent5>
        <a:srgbClr val="EC1C24"/>
      </a:accent5>
      <a:accent6>
        <a:srgbClr val="FFFFFF"/>
      </a:accent6>
      <a:hlink>
        <a:srgbClr val="00C3FF"/>
      </a:hlink>
      <a:folHlink>
        <a:srgbClr val="0033CC"/>
      </a:folHlink>
    </a:clrScheme>
    <a:fontScheme name="Другая 3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rk_basic">
  <a:themeElements>
    <a:clrScheme name="Презентация новая">
      <a:dk1>
        <a:srgbClr val="001031"/>
      </a:dk1>
      <a:lt1>
        <a:srgbClr val="FFFFFF"/>
      </a:lt1>
      <a:dk2>
        <a:srgbClr val="001031"/>
      </a:dk2>
      <a:lt2>
        <a:srgbClr val="FFFFFF"/>
      </a:lt2>
      <a:accent1>
        <a:srgbClr val="0033CC"/>
      </a:accent1>
      <a:accent2>
        <a:srgbClr val="00C3FF"/>
      </a:accent2>
      <a:accent3>
        <a:srgbClr val="00835A"/>
      </a:accent3>
      <a:accent4>
        <a:srgbClr val="F9A51A"/>
      </a:accent4>
      <a:accent5>
        <a:srgbClr val="EC1C24"/>
      </a:accent5>
      <a:accent6>
        <a:srgbClr val="FFFFFF"/>
      </a:accent6>
      <a:hlink>
        <a:srgbClr val="00C3FF"/>
      </a:hlink>
      <a:folHlink>
        <a:srgbClr val="0033CC"/>
      </a:folHlink>
    </a:clrScheme>
    <a:fontScheme name="Другая 3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20070</TotalTime>
  <Words>1164</Words>
  <Application>Microsoft Office PowerPoint</Application>
  <PresentationFormat>Широкоэкранный</PresentationFormat>
  <Paragraphs>237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Segoe UI</vt:lpstr>
      <vt:lpstr>Segoe UI Black</vt:lpstr>
      <vt:lpstr>Segoe UI Semibold</vt:lpstr>
      <vt:lpstr>Times New Roman</vt:lpstr>
      <vt:lpstr>Titillium</vt:lpstr>
      <vt:lpstr>Wingdings</vt:lpstr>
      <vt:lpstr>Office Theme</vt:lpstr>
      <vt:lpstr>Dark_basic</vt:lpstr>
      <vt:lpstr>1_Dark_basic</vt:lpstr>
      <vt:lpstr>Презентация PowerPoint</vt:lpstr>
      <vt:lpstr>План доклада</vt:lpstr>
      <vt:lpstr>Можно ли измерить  «температуру ИБ в компании»?</vt:lpstr>
      <vt:lpstr>Как оценить зрелость? Обзор методик  МЕЖДУНАРОДНЫЕ СТАНДАРТЫ ОЦЕНКИ ЗРЕЛОСТИ</vt:lpstr>
      <vt:lpstr>Как оценить зрелость? Обзор методик РОССИЙСКИЕ СТАНДАРТЫ и иные МЕТОДИКИ</vt:lpstr>
      <vt:lpstr>Как оценить зрелость? Обзор методик</vt:lpstr>
      <vt:lpstr>Какую методику использовать компаниям с разной зрелостью</vt:lpstr>
      <vt:lpstr>Какую методику использовать компаниям с разной зрелостью</vt:lpstr>
      <vt:lpstr>Практические кейсы (1/2)</vt:lpstr>
      <vt:lpstr>Практические кейсы (2/2)</vt:lpstr>
      <vt:lpstr>РЕЗЮМЕ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Ирина А.</dc:creator>
  <cp:lastModifiedBy>Павлова Ирина А.</cp:lastModifiedBy>
  <cp:revision>1168</cp:revision>
  <dcterms:created xsi:type="dcterms:W3CDTF">2019-10-04T07:38:07Z</dcterms:created>
  <dcterms:modified xsi:type="dcterms:W3CDTF">2025-10-07T11:38:11Z</dcterms:modified>
</cp:coreProperties>
</file>