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7" r:id="rId5"/>
    <p:sldId id="273" r:id="rId6"/>
    <p:sldId id="276" r:id="rId7"/>
    <p:sldId id="264" r:id="rId8"/>
    <p:sldId id="261" r:id="rId9"/>
    <p:sldId id="263" r:id="rId10"/>
    <p:sldId id="259" r:id="rId11"/>
    <p:sldId id="272" r:id="rId12"/>
    <p:sldId id="269" r:id="rId13"/>
    <p:sldId id="274" r:id="rId14"/>
    <p:sldId id="275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5182" autoAdjust="0"/>
  </p:normalViewPr>
  <p:slideViewPr>
    <p:cSldViewPr snapToGrid="0">
      <p:cViewPr varScale="1">
        <p:scale>
          <a:sx n="83" d="100"/>
          <a:sy n="83" d="100"/>
        </p:scale>
        <p:origin x="16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03F2F8-6171-4586-A99F-CB50C3A2086C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072557-1DA9-413C-8BAF-C9D3286FA9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545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072557-1DA9-413C-8BAF-C9D3286FA9C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39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072557-1DA9-413C-8BAF-C9D3286FA9CF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2581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Зафиксируем основные тезисы</a:t>
            </a:r>
          </a:p>
          <a:p>
            <a:endParaRPr lang="ru-RU" dirty="0"/>
          </a:p>
          <a:p>
            <a:r>
              <a:rPr lang="ru-RU" dirty="0"/>
              <a:t>- Требования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072557-1DA9-413C-8BAF-C9D3286FA9C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399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Сперва поговорим про классический подход, который</a:t>
            </a:r>
            <a:r>
              <a:rPr lang="en-US" dirty="0"/>
              <a:t> </a:t>
            </a:r>
            <a:r>
              <a:rPr lang="ru-RU" dirty="0"/>
              <a:t>обычно состоит из двух звеньев</a:t>
            </a:r>
            <a:r>
              <a:rPr lang="en-US" dirty="0"/>
              <a:t>: </a:t>
            </a:r>
            <a:r>
              <a:rPr lang="ru-RU" dirty="0"/>
              <a:t>первое - при трудоустройстве нового работника его ознакамливают (ну как ознакамливают, скорее собирают подписи) с документацией по ИБ (дай бог Политикой ИБ). В общем обсуждение практического смысла этой истории оставим в стороне.</a:t>
            </a:r>
          </a:p>
          <a:p>
            <a:endParaRPr lang="ru-RU" dirty="0"/>
          </a:p>
          <a:p>
            <a:r>
              <a:rPr lang="ru-RU" dirty="0"/>
              <a:t>Второе звено – это всеми хорошо знакомое обучение пользователей гигиене ИБ</a:t>
            </a:r>
            <a:r>
              <a:rPr lang="en-US" dirty="0"/>
              <a:t>: </a:t>
            </a:r>
            <a:r>
              <a:rPr lang="ru-RU" dirty="0"/>
              <a:t>не переходи по ссылкам, не приклеивай пароли на бумажку. Действительно оно направлено на благое и эффективное дело – учит пользователей, зачастую далеких даже от ИТ, какой-то базовой безопасности при работе с ПК.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072557-1DA9-413C-8BAF-C9D3286FA9C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035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Итак, примерно обозначили классический подход и теперь взглянем на требования регулятора к этой теме. </a:t>
            </a:r>
          </a:p>
          <a:p>
            <a:endParaRPr lang="ru-RU" dirty="0"/>
          </a:p>
          <a:p>
            <a:r>
              <a:rPr lang="ru-RU" dirty="0"/>
              <a:t>ГОСТ.1 говорит нам о том, что мы должны инструктировать работников, ответственных за применение мер ГОСТ, после проверять их знания, опять же, в части применения мер ГОСТ. Многим из вас ГОСТ хорошо знаком, кому-то наверняка он даже снится по ночам, потому мы представляем, что </a:t>
            </a:r>
          </a:p>
          <a:p>
            <a:pPr marL="228600" indent="-228600">
              <a:buAutoNum type="arabicPeriod"/>
            </a:pPr>
            <a:r>
              <a:rPr lang="ru-RU" dirty="0"/>
              <a:t>Мер там не одна сотня,</a:t>
            </a:r>
          </a:p>
          <a:p>
            <a:pPr marL="228600" indent="-228600">
              <a:buAutoNum type="arabicPeriod"/>
            </a:pPr>
            <a:r>
              <a:rPr lang="ru-RU" dirty="0"/>
              <a:t>Направлены они очевидно не только на хранение паролей в открытом виде или чего-то еще,</a:t>
            </a:r>
          </a:p>
          <a:p>
            <a:pPr marL="228600" indent="-228600">
              <a:buAutoNum type="arabicPeriod"/>
            </a:pPr>
            <a:r>
              <a:rPr lang="ru-RU" dirty="0"/>
              <a:t>Ответственные за применение мер – это в 99% случаев далеко не рядовой пользователь.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Масло в огонь подливают и методические рекомендации №3 по оценке выполнения технологических мер Положений ЦБ – да, ни для кого не новость, что меры должны быть регламентированы, но не все догадываются, что нужно еще и проводить контроль их знаний.</a:t>
            </a:r>
          </a:p>
          <a:p>
            <a:pPr marL="228600" indent="-228600">
              <a:buAutoNum type="arabicPeriod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72557-1DA9-413C-8BAF-C9D3286FA9C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0008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связи со всем этим попробуем сформулировать требуемый подход. Итак, нам нужно доводить меры до ответственных за их применение и проводить контроль этих знаний. Это действительно более зрелый подход, поскольку выстраивание этого процесса требует немалой проработки, а такая практика научит не только пользователей гигиене ИБ, но и всевозможным администраторам учитывать требования ИБ в повседневной работе. </a:t>
            </a:r>
          </a:p>
          <a:p>
            <a:endParaRPr lang="ru-RU" dirty="0"/>
          </a:p>
          <a:p>
            <a:r>
              <a:rPr lang="ru-RU" dirty="0"/>
              <a:t>И, собственно, ценность моего доклада сегодня будет заключаться в том, что мы сейчас с вами коротко пробежимся по тому все-таки какие знания и кому надо доводить и контролировать.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072557-1DA9-413C-8BAF-C9D3286FA9C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3425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AE5B32-3382-C0F3-CBC5-E9D04CB944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5114272C-1A9B-FEC7-E29F-ABCF00A1F5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3B63D65-5A9B-D557-9671-B80164BABC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И начнем сразу с самого интересного – с </a:t>
            </a:r>
            <a:r>
              <a:rPr lang="ru-RU" dirty="0" err="1"/>
              <a:t>айти</a:t>
            </a:r>
            <a:r>
              <a:rPr lang="ru-RU" dirty="0"/>
              <a:t> администраторов.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12FA569-46DC-5F6B-6AAE-CBC30C1576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072557-1DA9-413C-8BAF-C9D3286FA9C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938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AE5B32-3382-C0F3-CBC5-E9D04CB944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5114272C-1A9B-FEC7-E29F-ABCF00A1F5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3B63D65-5A9B-D557-9671-B80164BABC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И начнем сразу с самого интересного – с </a:t>
            </a:r>
            <a:r>
              <a:rPr lang="ru-RU" dirty="0" err="1"/>
              <a:t>айти</a:t>
            </a:r>
            <a:r>
              <a:rPr lang="ru-RU" dirty="0"/>
              <a:t> администраторов.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12FA569-46DC-5F6B-6AAE-CBC30C1576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072557-1DA9-413C-8BAF-C9D3286FA9C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5875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Далее, подумаем о нас с вами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072557-1DA9-413C-8BAF-C9D3286FA9C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2590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Помимо рядового пользователя в ГОСТ есть еще две роли</a:t>
            </a:r>
            <a:r>
              <a:rPr lang="en-US" dirty="0"/>
              <a:t>: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072557-1DA9-413C-8BAF-C9D3286FA9C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2998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Ну и группа под звездочкой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072557-1DA9-413C-8BAF-C9D3286FA9C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073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03B7-618C-4CEB-87A3-57158B3A8427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49237-8CA1-4B33-9664-C0B6A89F0A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315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03B7-618C-4CEB-87A3-57158B3A8427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49237-8CA1-4B33-9664-C0B6A89F0A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269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03B7-618C-4CEB-87A3-57158B3A8427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49237-8CA1-4B33-9664-C0B6A89F0A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791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03B7-618C-4CEB-87A3-57158B3A8427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49237-8CA1-4B33-9664-C0B6A89F0A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697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03B7-618C-4CEB-87A3-57158B3A8427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49237-8CA1-4B33-9664-C0B6A89F0A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127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03B7-618C-4CEB-87A3-57158B3A8427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49237-8CA1-4B33-9664-C0B6A89F0A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448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03B7-618C-4CEB-87A3-57158B3A8427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49237-8CA1-4B33-9664-C0B6A89F0A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282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03B7-618C-4CEB-87A3-57158B3A8427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49237-8CA1-4B33-9664-C0B6A89F0A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18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03B7-618C-4CEB-87A3-57158B3A8427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49237-8CA1-4B33-9664-C0B6A89F0A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9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03B7-618C-4CEB-87A3-57158B3A8427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49237-8CA1-4B33-9664-C0B6A89F0A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956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D03B7-618C-4CEB-87A3-57158B3A8427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49237-8CA1-4B33-9664-C0B6A89F0A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427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D03B7-618C-4CEB-87A3-57158B3A8427}" type="datetimeFigureOut">
              <a:rPr lang="ru-RU" smtClean="0"/>
              <a:t>07.10.2025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49237-8CA1-4B33-9664-C0B6A89F0A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380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64455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8246541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770615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0924054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3518532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515025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3201425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311644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6590218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06A36C-6078-1E40-B90A-3F4B0B32C0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174099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06A36C-6078-1E40-B90A-3F4B0B32C0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9052107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7768366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8857672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26318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1173</TotalTime>
  <Words>405</Words>
  <Application>Microsoft Office PowerPoint</Application>
  <PresentationFormat>Широкоэкранный</PresentationFormat>
  <Paragraphs>33</Paragraphs>
  <Slides>14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Сторож Алексей М.</dc:creator>
  <cp:lastModifiedBy>Сторож Алексей</cp:lastModifiedBy>
  <cp:revision>55</cp:revision>
  <dcterms:created xsi:type="dcterms:W3CDTF">2025-09-16T10:44:24Z</dcterms:created>
  <dcterms:modified xsi:type="dcterms:W3CDTF">2025-10-07T09:16:03Z</dcterms:modified>
</cp:coreProperties>
</file>